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Garet Bold" charset="1" panose="00000000000000000000"/>
      <p:regular r:id="rId59"/>
    </p:embeddedFont>
    <p:embeddedFont>
      <p:font typeface="Open Sauce Bold" charset="1" panose="00000800000000000000"/>
      <p:regular r:id="rId60"/>
    </p:embeddedFont>
    <p:embeddedFont>
      <p:font typeface="Open Sauce" charset="1" panose="00000500000000000000"/>
      <p:regular r:id="rId61"/>
    </p:embeddedFont>
    <p:embeddedFont>
      <p:font typeface="Public Sans" charset="1" panose="00000000000000000000"/>
      <p:regular r:id="rId62"/>
    </p:embeddedFont>
    <p:embeddedFont>
      <p:font typeface="Garet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17.png" Type="http://schemas.openxmlformats.org/officeDocument/2006/relationships/image"/><Relationship Id="rId18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2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4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1.png" Type="http://schemas.openxmlformats.org/officeDocument/2006/relationships/image"/><Relationship Id="rId18" Target="../media/image5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1.png" Type="http://schemas.openxmlformats.org/officeDocument/2006/relationships/image"/><Relationship Id="rId18" Target="../media/image5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5.png" Type="http://schemas.openxmlformats.org/officeDocument/2006/relationships/image"/><Relationship Id="rId18" Target="https://huggingface.co/spaces/robahesham25/hr_usecases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56.png" Type="http://schemas.openxmlformats.org/officeDocument/2006/relationships/image"/><Relationship Id="rId18" Target="../media/image57.svg" Type="http://schemas.openxmlformats.org/officeDocument/2006/relationships/image"/><Relationship Id="rId19" Target="../media/image13.png" Type="http://schemas.openxmlformats.org/officeDocument/2006/relationships/image"/><Relationship Id="rId2" Target="../media/image7.png" Type="http://schemas.openxmlformats.org/officeDocument/2006/relationships/image"/><Relationship Id="rId20" Target="../media/image14.svg" Type="http://schemas.openxmlformats.org/officeDocument/2006/relationships/image"/><Relationship Id="rId21" Target="https://dina-tolba-cvparsingtask.hf.space/docs#/default/rank_candidates_rank_post" TargetMode="External" Type="http://schemas.openxmlformats.org/officeDocument/2006/relationships/hyperlink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https://dina-tolba-prophet-model-forecast.hf.space/docs" TargetMode="External" Type="http://schemas.openxmlformats.org/officeDocument/2006/relationships/hyperlink"/><Relationship Id="rId18" Target="../media/image5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https://dina-tolba-tft-revenue-forecast-api.hf.space/docs" TargetMode="External" Type="http://schemas.openxmlformats.org/officeDocument/2006/relationships/hyperlink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61.png" Type="http://schemas.openxmlformats.org/officeDocument/2006/relationships/image"/><Relationship Id="rId2" Target="../media/image7.pn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png" Type="http://schemas.openxmlformats.org/officeDocument/2006/relationships/image"/><Relationship Id="rId23" Target="../media/image65.svg" Type="http://schemas.openxmlformats.org/officeDocument/2006/relationships/image"/><Relationship Id="rId24" Target="https://huggingface.co/spaces/ahmed-ayman/automated_document_processing" TargetMode="External" Type="http://schemas.openxmlformats.org/officeDocument/2006/relationships/hyperlink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https://huggingface.co/spaces/ahmed-ayman/erp-chatbot" TargetMode="External" Type="http://schemas.openxmlformats.org/officeDocument/2006/relationships/hyperlink"/><Relationship Id="rId18" Target="../media/image66.png" Type="http://schemas.openxmlformats.org/officeDocument/2006/relationships/image"/><Relationship Id="rId19" Target="../media/image67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68.png" Type="http://schemas.openxmlformats.org/officeDocument/2006/relationships/image"/><Relationship Id="rId18" Target="../media/image69.svg" Type="http://schemas.openxmlformats.org/officeDocument/2006/relationships/image"/><Relationship Id="rId19" Target="../media/image70.png" Type="http://schemas.openxmlformats.org/officeDocument/2006/relationships/image"/><Relationship Id="rId2" Target="../media/image7.png" Type="http://schemas.openxmlformats.org/officeDocument/2006/relationships/image"/><Relationship Id="rId20" Target="../media/image71.svg" Type="http://schemas.openxmlformats.org/officeDocument/2006/relationships/image"/><Relationship Id="rId21" Target="../media/image72.png" Type="http://schemas.openxmlformats.org/officeDocument/2006/relationships/image"/><Relationship Id="rId22" Target="../media/image73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../media/image76.png" Type="http://schemas.openxmlformats.org/officeDocument/2006/relationships/image"/><Relationship Id="rId2" Target="../media/image7.png" Type="http://schemas.openxmlformats.org/officeDocument/2006/relationships/image"/><Relationship Id="rId20" Target="../media/image77.svg" Type="http://schemas.openxmlformats.org/officeDocument/2006/relationships/image"/><Relationship Id="rId21" Target="https://drive.google.com/file/d/1T9bBz_wfTadlEpIu7wBcKRjPVlhTP_ho/view?usp=sharing" TargetMode="External" Type="http://schemas.openxmlformats.org/officeDocument/2006/relationships/hyperlink"/><Relationship Id="rId22" Target="../media/image78.png" Type="http://schemas.openxmlformats.org/officeDocument/2006/relationships/image"/><Relationship Id="rId23" Target="../media/image79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80.png" Type="http://schemas.openxmlformats.org/officeDocument/2006/relationships/image"/><Relationship Id="rId18" Target="../media/image81.svg" Type="http://schemas.openxmlformats.org/officeDocument/2006/relationships/image"/><Relationship Id="rId19" Target="../media/image82.png" Type="http://schemas.openxmlformats.org/officeDocument/2006/relationships/image"/><Relationship Id="rId2" Target="../media/image7.png" Type="http://schemas.openxmlformats.org/officeDocument/2006/relationships/image"/><Relationship Id="rId20" Target="../media/image83.svg" Type="http://schemas.openxmlformats.org/officeDocument/2006/relationships/image"/><Relationship Id="rId21" Target="../media/image84.png" Type="http://schemas.openxmlformats.org/officeDocument/2006/relationships/image"/><Relationship Id="rId22" Target="../media/image85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78.png" Type="http://schemas.openxmlformats.org/officeDocument/2006/relationships/image"/><Relationship Id="rId18" Target="../media/image79.svg" Type="http://schemas.openxmlformats.org/officeDocument/2006/relationships/image"/><Relationship Id="rId19" Target="../media/image86.png" Type="http://schemas.openxmlformats.org/officeDocument/2006/relationships/image"/><Relationship Id="rId2" Target="../media/image7.png" Type="http://schemas.openxmlformats.org/officeDocument/2006/relationships/image"/><Relationship Id="rId20" Target="../media/image87.svg" Type="http://schemas.openxmlformats.org/officeDocument/2006/relationships/image"/><Relationship Id="rId21" Target="../media/image88.png" Type="http://schemas.openxmlformats.org/officeDocument/2006/relationships/image"/><Relationship Id="rId22" Target="../media/image89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2.png" Type="http://schemas.openxmlformats.org/officeDocument/2006/relationships/image"/><Relationship Id="rId18" Target="../media/image33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90.png" Type="http://schemas.openxmlformats.org/officeDocument/2006/relationships/image"/><Relationship Id="rId18" Target="../media/image91.svg" Type="http://schemas.openxmlformats.org/officeDocument/2006/relationships/image"/><Relationship Id="rId19" Target="../media/image92.png" Type="http://schemas.openxmlformats.org/officeDocument/2006/relationships/image"/><Relationship Id="rId2" Target="../media/image7.png" Type="http://schemas.openxmlformats.org/officeDocument/2006/relationships/image"/><Relationship Id="rId20" Target="../media/image93.svg" Type="http://schemas.openxmlformats.org/officeDocument/2006/relationships/image"/><Relationship Id="rId21" Target="../media/image94.png" Type="http://schemas.openxmlformats.org/officeDocument/2006/relationships/image"/><Relationship Id="rId22" Target="../media/image95.svg" Type="http://schemas.openxmlformats.org/officeDocument/2006/relationships/image"/><Relationship Id="rId23" Target="../media/image96.png" Type="http://schemas.openxmlformats.org/officeDocument/2006/relationships/image"/><Relationship Id="rId24" Target="../media/image97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11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26.png" Type="http://schemas.openxmlformats.org/officeDocument/2006/relationships/image"/><Relationship Id="rId2" Target="../media/image7.png" Type="http://schemas.openxmlformats.org/officeDocument/2006/relationships/image"/><Relationship Id="rId20" Target="../media/image27.svg" Type="http://schemas.openxmlformats.org/officeDocument/2006/relationships/image"/><Relationship Id="rId21" Target="../media/image98.png" Type="http://schemas.openxmlformats.org/officeDocument/2006/relationships/image"/><Relationship Id="rId22" Target="../media/image99.svg" Type="http://schemas.openxmlformats.org/officeDocument/2006/relationships/image"/><Relationship Id="rId23" Target="../media/image100.png" Type="http://schemas.openxmlformats.org/officeDocument/2006/relationships/image"/><Relationship Id="rId24" Target="../media/image101.svg" Type="http://schemas.openxmlformats.org/officeDocument/2006/relationships/image"/><Relationship Id="rId25" Target="../media/image102.png" Type="http://schemas.openxmlformats.org/officeDocument/2006/relationships/image"/><Relationship Id="rId26" Target="../media/image103.svg" Type="http://schemas.openxmlformats.org/officeDocument/2006/relationships/image"/><Relationship Id="rId27" Target="../media/image104.png" Type="http://schemas.openxmlformats.org/officeDocument/2006/relationships/image"/><Relationship Id="rId28" Target="../media/image105.sv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19" Target="../media/image38.png" Type="http://schemas.openxmlformats.org/officeDocument/2006/relationships/image"/><Relationship Id="rId2" Target="../media/image28.png" Type="http://schemas.openxmlformats.org/officeDocument/2006/relationships/image"/><Relationship Id="rId20" Target="../media/image39.sv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269175" y="7986088"/>
            <a:ext cx="15749651" cy="820527"/>
            <a:chOff x="0" y="0"/>
            <a:chExt cx="780066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00667" cy="406400"/>
            </a:xfrm>
            <a:custGeom>
              <a:avLst/>
              <a:gdLst/>
              <a:ahLst/>
              <a:cxnLst/>
              <a:rect r="r" b="b" t="t" l="l"/>
              <a:pathLst>
                <a:path h="406400" w="7800667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80066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42575" y="2374467"/>
            <a:ext cx="5476251" cy="1111052"/>
          </a:xfrm>
          <a:custGeom>
            <a:avLst/>
            <a:gdLst/>
            <a:ahLst/>
            <a:cxnLst/>
            <a:rect r="r" b="b" t="t" l="l"/>
            <a:pathLst>
              <a:path h="1111052" w="5476251">
                <a:moveTo>
                  <a:pt x="0" y="0"/>
                </a:moveTo>
                <a:lnTo>
                  <a:pt x="5476250" y="0"/>
                </a:lnTo>
                <a:lnTo>
                  <a:pt x="5476250" y="1111052"/>
                </a:lnTo>
                <a:lnTo>
                  <a:pt x="0" y="1111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596350" y="5686944"/>
            <a:ext cx="5095300" cy="2866106"/>
          </a:xfrm>
          <a:custGeom>
            <a:avLst/>
            <a:gdLst/>
            <a:ahLst/>
            <a:cxnLst/>
            <a:rect r="r" b="b" t="t" l="l"/>
            <a:pathLst>
              <a:path h="2866106" w="5095300">
                <a:moveTo>
                  <a:pt x="0" y="0"/>
                </a:moveTo>
                <a:lnTo>
                  <a:pt x="5095300" y="0"/>
                </a:lnTo>
                <a:lnTo>
                  <a:pt x="5095300" y="2866106"/>
                </a:lnTo>
                <a:lnTo>
                  <a:pt x="0" y="2866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00150" y="4101032"/>
            <a:ext cx="16230600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ERP System</a:t>
            </a:r>
          </a:p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Graduation project Cycle 3</a:t>
            </a:r>
          </a:p>
          <a:p>
            <a:pPr algn="ctr">
              <a:lnSpc>
                <a:spcPts val="83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109938" y="7921689"/>
            <a:ext cx="1206812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Team 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9649" y="405808"/>
            <a:ext cx="2749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2888" y="2793173"/>
            <a:ext cx="10871677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Core F</a:t>
            </a:r>
            <a:r>
              <a:rPr lang="en-US" b="true" sz="82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inancial Processes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627413"/>
            <a:ext cx="9728221" cy="254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Invoic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ing: approval → client → payment → accounting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Expenses: employee → manager → budget → finance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Payroll: HR data → salary calculation →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approval → payment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All processes follow validation and approval workflows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2888" y="2261620"/>
            <a:ext cx="13211644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F</a:t>
            </a:r>
            <a:r>
              <a:rPr lang="en-US" b="true" sz="82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inance Module – Key Achievements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154156"/>
            <a:ext cx="8115300" cy="395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</a:t>
            </a:r>
            <a:r>
              <a:rPr lang="en-US" b="true" sz="3199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nvoicing Module: 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Create and manage client invoices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Approval workflow before sending to client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Automatic PDF generation and email dispatch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Payment tracking (Sent, Overdue, Paid)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Automatic posting to General Ledger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080105" y="5135106"/>
            <a:ext cx="7462281" cy="469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5"/>
              </a:lnSpc>
              <a:spcBef>
                <a:spcPct val="0"/>
              </a:spcBef>
            </a:pPr>
            <a:r>
              <a:rPr lang="en-US" b="true" sz="3204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Expense</a:t>
            </a:r>
            <a:r>
              <a:rPr lang="en-US" b="true" sz="3204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Tracking Module: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Employees submit expenses with receipts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Manager approval workflow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Automatic budget consumption update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Finance notified for reimbursement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Full audit trail for all expenses</a:t>
            </a:r>
          </a:p>
          <a:p>
            <a:pPr algn="l">
              <a:lnSpc>
                <a:spcPts val="4485"/>
              </a:lnSpc>
            </a:pPr>
          </a:p>
          <a:p>
            <a:pPr algn="ctr">
              <a:lnSpc>
                <a:spcPts val="4485"/>
              </a:lnSpc>
            </a:pPr>
          </a:p>
          <a:p>
            <a:pPr algn="ctr">
              <a:lnSpc>
                <a:spcPts val="60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2888" y="2261620"/>
            <a:ext cx="13211644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F</a:t>
            </a:r>
            <a:r>
              <a:rPr lang="en-US" b="true" sz="82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inance Module – Key Achievements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154156"/>
            <a:ext cx="8693924" cy="395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Budget</a:t>
            </a:r>
            <a:r>
              <a:rPr lang="en-US" sz="31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ing Module: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Create annual or quarterly budgets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Define budget lines per department or cost center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Real-time tracking: Planned vs Actual spend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Automated alerts when consumption exceeds thresholds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Budget expiration and performance reporting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940335" y="5135106"/>
            <a:ext cx="7602051" cy="550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5"/>
              </a:lnSpc>
              <a:spcBef>
                <a:spcPct val="0"/>
              </a:spcBef>
            </a:pPr>
            <a:r>
              <a:rPr lang="en-US" b="true" sz="3204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Pay</a:t>
            </a:r>
            <a:r>
              <a:rPr lang="en-US" b="true" sz="3204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roll Module: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tegrated with HR attendance and contracts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Automated payroll batch creation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Gross, deductions, and net salary calculation</a:t>
            </a:r>
          </a:p>
          <a:p>
            <a:pPr algn="l" marL="562234" indent="-281117" lvl="1">
              <a:lnSpc>
                <a:spcPts val="3645"/>
              </a:lnSpc>
              <a:spcBef>
                <a:spcPct val="0"/>
              </a:spcBef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Finance approval before payment</a:t>
            </a:r>
          </a:p>
          <a:p>
            <a:pPr algn="l" marL="562234" indent="-28111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604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utomatic GL posting and bank payment file</a:t>
            </a:r>
          </a:p>
          <a:p>
            <a:pPr algn="ctr">
              <a:lnSpc>
                <a:spcPts val="4485"/>
              </a:lnSpc>
            </a:pPr>
          </a:p>
          <a:p>
            <a:pPr algn="ctr">
              <a:lnSpc>
                <a:spcPts val="60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2888" y="2793173"/>
            <a:ext cx="12884362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Conclusion &amp; Bus</a:t>
            </a:r>
            <a:r>
              <a:rPr lang="en-US" b="true" sz="82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iness Impact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2888" y="5852795"/>
            <a:ext cx="9728221" cy="340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Designed ERP finance workflows, not just accounting entries.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Simulated real corporate financial processes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Hands-on exp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osure to enterprise ERP design.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this project was not about building financial features, but about designing how finance actually operates inside a real company.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903112"/>
            <a:ext cx="12162797" cy="297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 Full Stack ERP (ERB) Sy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stem is a complete digital system that manages an organization’s activities such as HR, payroll, finance, and operations using integrated software technologies.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It combines front-end, back-end, database, and integration layers into one unified platform.</a:t>
            </a:r>
          </a:p>
          <a:p>
            <a:pPr algn="l">
              <a:lnSpc>
                <a:spcPts val="3380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400561" y="6773112"/>
            <a:ext cx="2943342" cy="637902"/>
            <a:chOff x="0" y="0"/>
            <a:chExt cx="1875170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633542" y="6839018"/>
            <a:ext cx="15020916" cy="47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945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Explanation: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449882"/>
            <a:ext cx="12801014" cy="126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In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stead of using separate systems for each department, ERP connects everything into one system, improving efficiency and accuracy.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Front-End Layer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003388"/>
            <a:ext cx="2943342" cy="637902"/>
            <a:chOff x="0" y="0"/>
            <a:chExt cx="187517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7040" y="4072255"/>
            <a:ext cx="13057491" cy="564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it is: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The front-end is the user interface of the ERP system.</a:t>
            </a: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Employee portals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HR dashboards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Admin panels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planation: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This is where employees and managers log in, apply for leave, view payroll, and access reports.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 good front-end makes the system easy to use and user-friendly.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Back-End Layer </a:t>
            </a:r>
          </a:p>
          <a:p>
            <a:pPr algn="l">
              <a:lnSpc>
                <a:spcPts val="10320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003388"/>
            <a:ext cx="2943342" cy="637902"/>
            <a:chOff x="0" y="0"/>
            <a:chExt cx="187517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7040" y="4072255"/>
            <a:ext cx="13057491" cy="564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it is: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The back-end handles business logic and processing.</a:t>
            </a: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Payroll calculation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Leave approval rules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Performance evaluation processing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planation: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hen a user performs an action on the front-end, the back-end processes the request and applies company rules before saving the data.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Database Layer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491456"/>
            <a:ext cx="2943342" cy="637902"/>
            <a:chOff x="0" y="0"/>
            <a:chExt cx="187517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7040" y="4072255"/>
            <a:ext cx="13057491" cy="65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it is: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The database stores all ERP data securely.</a:t>
            </a: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ata Stored Includes: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Emp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loyee records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Attendance data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Salary details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Training history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planation: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All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information is stored in one centralized database, ensuring data consistency, accuracy, and easy access.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Integration Layer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017839"/>
            <a:ext cx="2943342" cy="637902"/>
            <a:chOff x="0" y="0"/>
            <a:chExt cx="187517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7040" y="4072255"/>
            <a:ext cx="13057491" cy="650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it is: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This layer connects different ERP modules and external systems.</a:t>
            </a: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amples: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HR modu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le connected to payroll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ERP connected to finance system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Attendance machines connected to ERP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planation: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ntegration allows automatic data sharing, avoiding duplicate entries and reducing errors.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Security Layer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017839"/>
            <a:ext cx="2943342" cy="637902"/>
            <a:chOff x="0" y="0"/>
            <a:chExt cx="187517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7780" y="22860"/>
              <a:ext cx="1849770" cy="360680"/>
            </a:xfrm>
            <a:custGeom>
              <a:avLst/>
              <a:gdLst/>
              <a:ahLst/>
              <a:cxnLst/>
              <a:rect r="r" b="b" t="t" l="l"/>
              <a:pathLst>
                <a:path h="360680" w="1849770">
                  <a:moveTo>
                    <a:pt x="1849770" y="180340"/>
                  </a:moveTo>
                  <a:cubicBezTo>
                    <a:pt x="1849770" y="81280"/>
                    <a:pt x="1769760" y="0"/>
                    <a:pt x="166943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69430" y="360680"/>
                  </a:lnTo>
                  <a:cubicBezTo>
                    <a:pt x="1768489" y="360680"/>
                    <a:pt x="1849770" y="279400"/>
                    <a:pt x="1849770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7040" y="4072255"/>
            <a:ext cx="13057491" cy="6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it is: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ecurity controls access and protects data.</a:t>
            </a: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</a:t>
            </a:r>
            <a:r>
              <a:rPr lang="en-US" b="true" sz="27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atures: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Ro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le-based access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Login authentication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Data encryption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</a:t>
            </a:r>
            <a:r>
              <a:rPr lang="en-US" sz="2799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planation: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nly authorized users can access specific data, ensuring confidentiality and compliance.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60377" y="2453103"/>
            <a:ext cx="5967246" cy="1440414"/>
          </a:xfrm>
          <a:custGeom>
            <a:avLst/>
            <a:gdLst/>
            <a:ahLst/>
            <a:cxnLst/>
            <a:rect r="r" b="b" t="t" l="l"/>
            <a:pathLst>
              <a:path h="1440414" w="5967246">
                <a:moveTo>
                  <a:pt x="0" y="0"/>
                </a:moveTo>
                <a:lnTo>
                  <a:pt x="5967246" y="0"/>
                </a:lnTo>
                <a:lnTo>
                  <a:pt x="5967246" y="1440414"/>
                </a:lnTo>
                <a:lnTo>
                  <a:pt x="0" y="14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966034" y="4728383"/>
            <a:ext cx="4877457" cy="4114800"/>
          </a:xfrm>
          <a:custGeom>
            <a:avLst/>
            <a:gdLst/>
            <a:ahLst/>
            <a:cxnLst/>
            <a:rect r="r" b="b" t="t" l="l"/>
            <a:pathLst>
              <a:path h="4114800" w="4877457">
                <a:moveTo>
                  <a:pt x="0" y="0"/>
                </a:moveTo>
                <a:lnTo>
                  <a:pt x="4877457" y="0"/>
                </a:lnTo>
                <a:lnTo>
                  <a:pt x="48774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09649" y="4493592"/>
            <a:ext cx="10999593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Disconnected systems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Manual processes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Data inconsistency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Slow decision-making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189309">
            <a:off x="4505695" y="7925458"/>
            <a:ext cx="7315200" cy="1835450"/>
          </a:xfrm>
          <a:custGeom>
            <a:avLst/>
            <a:gdLst/>
            <a:ahLst/>
            <a:cxnLst/>
            <a:rect r="r" b="b" t="t" l="l"/>
            <a:pathLst>
              <a:path h="1835450" w="731520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2882798"/>
            <a:ext cx="1623060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Problem Statement &amp; ERP Vision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9649" y="405808"/>
            <a:ext cx="2749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318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Full Stack ERP System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3077" y="2468264"/>
            <a:ext cx="160837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Conclusion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040" y="4072255"/>
            <a:ext cx="13057491" cy="475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Full Sta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ck ERP (ERB) System provides a complete digital 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so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lution by integrating technology, peo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ple, and processes.</a:t>
            </a:r>
          </a:p>
          <a:p>
            <a:pPr algn="l">
              <a:lnSpc>
                <a:spcPts val="3510"/>
              </a:lnSpc>
            </a:pPr>
          </a:p>
          <a:p>
            <a:pPr algn="l"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It he</a:t>
            </a:r>
            <a:r>
              <a:rPr lang="en-US" sz="27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lps organizations achieve efficiency, transparency, and digital transformation.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01897" y="2177863"/>
            <a:ext cx="13530412" cy="1796416"/>
            <a:chOff x="0" y="0"/>
            <a:chExt cx="18040549" cy="23952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040548" cy="2395222"/>
            </a:xfrm>
            <a:custGeom>
              <a:avLst/>
              <a:gdLst/>
              <a:ahLst/>
              <a:cxnLst/>
              <a:rect r="r" b="b" t="t" l="l"/>
              <a:pathLst>
                <a:path h="2395222" w="18040548">
                  <a:moveTo>
                    <a:pt x="0" y="0"/>
                  </a:moveTo>
                  <a:lnTo>
                    <a:pt x="18040548" y="0"/>
                  </a:lnTo>
                  <a:lnTo>
                    <a:pt x="18040548" y="2395222"/>
                  </a:lnTo>
                  <a:lnTo>
                    <a:pt x="0" y="2395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8040549" cy="23952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320"/>
                </a:lnSpc>
              </a:pP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Core Infrastructure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78209" y="4169957"/>
            <a:ext cx="11977788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VPC Design: Custom VPC with 4 subnets (2 public, 2 private) across multiple AZs.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EC2 Configuration: t3.large instance running Ubuntu 22.04 LTS.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Performance Optimization: Unlimited CPU credits enabled via Terraform.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Storage: 50 GiB gp3 EBS volume attached.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Visuals: VPC Resource Map + EC2 Instance Summary screenshots.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71785" y="1807341"/>
            <a:ext cx="13530412" cy="1796416"/>
            <a:chOff x="0" y="0"/>
            <a:chExt cx="18040549" cy="23952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040548" cy="2395222"/>
            </a:xfrm>
            <a:custGeom>
              <a:avLst/>
              <a:gdLst/>
              <a:ahLst/>
              <a:cxnLst/>
              <a:rect r="r" b="b" t="t" l="l"/>
              <a:pathLst>
                <a:path h="2395222" w="18040548">
                  <a:moveTo>
                    <a:pt x="0" y="0"/>
                  </a:moveTo>
                  <a:lnTo>
                    <a:pt x="18040548" y="0"/>
                  </a:lnTo>
                  <a:lnTo>
                    <a:pt x="18040548" y="2395222"/>
                  </a:lnTo>
                  <a:lnTo>
                    <a:pt x="0" y="2395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8040549" cy="23952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320"/>
                </a:lnSpc>
              </a:pP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</a:t>
              </a: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rchitecture Diagram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2775549" y="3835697"/>
            <a:ext cx="11468983" cy="6451303"/>
          </a:xfrm>
          <a:custGeom>
            <a:avLst/>
            <a:gdLst/>
            <a:ahLst/>
            <a:cxnLst/>
            <a:rect r="r" b="b" t="t" l="l"/>
            <a:pathLst>
              <a:path h="6451303" w="11468983">
                <a:moveTo>
                  <a:pt x="0" y="0"/>
                </a:moveTo>
                <a:lnTo>
                  <a:pt x="11468983" y="0"/>
                </a:lnTo>
                <a:lnTo>
                  <a:pt x="11468983" y="6451303"/>
                </a:lnTo>
                <a:lnTo>
                  <a:pt x="0" y="64513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45989" y="1727263"/>
            <a:ext cx="13530412" cy="1796416"/>
            <a:chOff x="0" y="0"/>
            <a:chExt cx="18040549" cy="23952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040548" cy="2395222"/>
            </a:xfrm>
            <a:custGeom>
              <a:avLst/>
              <a:gdLst/>
              <a:ahLst/>
              <a:cxnLst/>
              <a:rect r="r" b="b" t="t" l="l"/>
              <a:pathLst>
                <a:path h="2395222" w="18040548">
                  <a:moveTo>
                    <a:pt x="0" y="0"/>
                  </a:moveTo>
                  <a:lnTo>
                    <a:pt x="18040548" y="0"/>
                  </a:lnTo>
                  <a:lnTo>
                    <a:pt x="18040548" y="2395222"/>
                  </a:lnTo>
                  <a:lnTo>
                    <a:pt x="0" y="2395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8040549" cy="23952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320"/>
                </a:lnSpc>
              </a:pP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</a:t>
              </a: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C2 &amp; VPC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0" y="3523679"/>
            <a:ext cx="8360664" cy="4235833"/>
          </a:xfrm>
          <a:custGeom>
            <a:avLst/>
            <a:gdLst/>
            <a:ahLst/>
            <a:cxnLst/>
            <a:rect r="r" b="b" t="t" l="l"/>
            <a:pathLst>
              <a:path h="4235833" w="8360664">
                <a:moveTo>
                  <a:pt x="0" y="0"/>
                </a:moveTo>
                <a:lnTo>
                  <a:pt x="8360664" y="0"/>
                </a:lnTo>
                <a:lnTo>
                  <a:pt x="8360664" y="4235833"/>
                </a:lnTo>
                <a:lnTo>
                  <a:pt x="0" y="42358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43219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11195" y="6227350"/>
            <a:ext cx="11276805" cy="4059650"/>
          </a:xfrm>
          <a:custGeom>
            <a:avLst/>
            <a:gdLst/>
            <a:ahLst/>
            <a:cxnLst/>
            <a:rect r="r" b="b" t="t" l="l"/>
            <a:pathLst>
              <a:path h="4059650" w="11276805">
                <a:moveTo>
                  <a:pt x="0" y="0"/>
                </a:moveTo>
                <a:lnTo>
                  <a:pt x="11276805" y="0"/>
                </a:lnTo>
                <a:lnTo>
                  <a:pt x="11276805" y="4059650"/>
                </a:lnTo>
                <a:lnTo>
                  <a:pt x="0" y="4059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867158" y="7570779"/>
            <a:ext cx="8778240" cy="1219200"/>
            <a:chOff x="0" y="0"/>
            <a:chExt cx="11704320" cy="1625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63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14120" y="4570404"/>
            <a:ext cx="17117119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CloudWatch Alarms: CPU utilization alarm triggered above 70%.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Cost Management: Low CPU Credit Balance alarm configured.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Incident Notification: SNS email alerts on alarm state changes.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Real-time Visibility: CloudWatch dashboard for live monitoring.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Visuals: CloudWatch Alarms list + Monitoring Dashboard graph.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14120" y="2261620"/>
            <a:ext cx="13530412" cy="1796416"/>
            <a:chOff x="0" y="0"/>
            <a:chExt cx="18040549" cy="23952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040548" cy="2395222"/>
            </a:xfrm>
            <a:custGeom>
              <a:avLst/>
              <a:gdLst/>
              <a:ahLst/>
              <a:cxnLst/>
              <a:rect r="r" b="b" t="t" l="l"/>
              <a:pathLst>
                <a:path h="2395222" w="18040548">
                  <a:moveTo>
                    <a:pt x="0" y="0"/>
                  </a:moveTo>
                  <a:lnTo>
                    <a:pt x="18040548" y="0"/>
                  </a:lnTo>
                  <a:lnTo>
                    <a:pt x="18040548" y="2395222"/>
                  </a:lnTo>
                  <a:lnTo>
                    <a:pt x="0" y="2395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8040549" cy="23952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320"/>
                </a:lnSpc>
              </a:pP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Monitoring</a:t>
              </a:r>
              <a:r>
                <a:rPr lang="en-US" sz="86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&amp; Alert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0342" y="1729246"/>
            <a:ext cx="11741359" cy="1676401"/>
            <a:chOff x="0" y="0"/>
            <a:chExt cx="15655145" cy="22352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55145" cy="2235202"/>
            </a:xfrm>
            <a:custGeom>
              <a:avLst/>
              <a:gdLst/>
              <a:ahLst/>
              <a:cxnLst/>
              <a:rect r="r" b="b" t="t" l="l"/>
              <a:pathLst>
                <a:path h="2235202" w="15655145">
                  <a:moveTo>
                    <a:pt x="0" y="0"/>
                  </a:moveTo>
                  <a:lnTo>
                    <a:pt x="15655145" y="0"/>
                  </a:lnTo>
                  <a:lnTo>
                    <a:pt x="15655145" y="2235202"/>
                  </a:lnTo>
                  <a:lnTo>
                    <a:pt x="0" y="2235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5655145" cy="22352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b="true" sz="8000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Alarm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196931" y="3068077"/>
            <a:ext cx="11683029" cy="7550157"/>
          </a:xfrm>
          <a:custGeom>
            <a:avLst/>
            <a:gdLst/>
            <a:ahLst/>
            <a:cxnLst/>
            <a:rect r="r" b="b" t="t" l="l"/>
            <a:pathLst>
              <a:path h="7550157" w="11683029">
                <a:moveTo>
                  <a:pt x="0" y="0"/>
                </a:moveTo>
                <a:lnTo>
                  <a:pt x="11683028" y="0"/>
                </a:lnTo>
                <a:lnTo>
                  <a:pt x="11683028" y="7550157"/>
                </a:lnTo>
                <a:lnTo>
                  <a:pt x="0" y="75501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0342" y="1729246"/>
            <a:ext cx="11741359" cy="1676401"/>
            <a:chOff x="0" y="0"/>
            <a:chExt cx="15655145" cy="22352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55145" cy="2235202"/>
            </a:xfrm>
            <a:custGeom>
              <a:avLst/>
              <a:gdLst/>
              <a:ahLst/>
              <a:cxnLst/>
              <a:rect r="r" b="b" t="t" l="l"/>
              <a:pathLst>
                <a:path h="2235202" w="15655145">
                  <a:moveTo>
                    <a:pt x="0" y="0"/>
                  </a:moveTo>
                  <a:lnTo>
                    <a:pt x="15655145" y="0"/>
                  </a:lnTo>
                  <a:lnTo>
                    <a:pt x="15655145" y="2235202"/>
                  </a:lnTo>
                  <a:lnTo>
                    <a:pt x="0" y="2235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5655145" cy="22352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Cloud watch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460694" y="3405647"/>
            <a:ext cx="10229941" cy="6636674"/>
          </a:xfrm>
          <a:custGeom>
            <a:avLst/>
            <a:gdLst/>
            <a:ahLst/>
            <a:cxnLst/>
            <a:rect r="r" b="b" t="t" l="l"/>
            <a:pathLst>
              <a:path h="6636674" w="10229941">
                <a:moveTo>
                  <a:pt x="0" y="0"/>
                </a:moveTo>
                <a:lnTo>
                  <a:pt x="10229941" y="0"/>
                </a:lnTo>
                <a:lnTo>
                  <a:pt x="10229941" y="6636674"/>
                </a:lnTo>
                <a:lnTo>
                  <a:pt x="0" y="66366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0342" y="2261620"/>
            <a:ext cx="18237658" cy="1257300"/>
            <a:chOff x="0" y="0"/>
            <a:chExt cx="24316877" cy="167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316875" cy="1676400"/>
            </a:xfrm>
            <a:custGeom>
              <a:avLst/>
              <a:gdLst/>
              <a:ahLst/>
              <a:cxnLst/>
              <a:rect r="r" b="b" t="t" l="l"/>
              <a:pathLst>
                <a:path h="1676400" w="24316875">
                  <a:moveTo>
                    <a:pt x="0" y="0"/>
                  </a:moveTo>
                  <a:lnTo>
                    <a:pt x="24316875" y="0"/>
                  </a:lnTo>
                  <a:lnTo>
                    <a:pt x="24316875" y="167640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4316877" cy="1676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Secu</a:t>
              </a:r>
              <a:r>
                <a:rPr lang="en-US" b="true" sz="6000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rity &amp; Disaster Recovery (DR)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43722" y="3795821"/>
            <a:ext cx="13372603" cy="60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IAM Role: Instance Profile for secure access to S3 and CloudWatch.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DR Strategy: Pilot Light (Warm Standby) in a secondary region.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Data Protection: Daily automated snapshots with 7-day retention (DLM).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Bucket Security: SSE-S3 encryption and Bucket Keys enabled.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Visuals: Architecture diagram + S3 Bucket Properties screenshot.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0342" y="3791615"/>
            <a:ext cx="11301259" cy="3725212"/>
          </a:xfrm>
          <a:custGeom>
            <a:avLst/>
            <a:gdLst/>
            <a:ahLst/>
            <a:cxnLst/>
            <a:rect r="r" b="b" t="t" l="l"/>
            <a:pathLst>
              <a:path h="3725212" w="11301259">
                <a:moveTo>
                  <a:pt x="0" y="0"/>
                </a:moveTo>
                <a:lnTo>
                  <a:pt x="11301259" y="0"/>
                </a:lnTo>
                <a:lnTo>
                  <a:pt x="11301259" y="3725213"/>
                </a:lnTo>
                <a:lnTo>
                  <a:pt x="0" y="3725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952" t="0" r="-2952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815378" y="6225613"/>
            <a:ext cx="9472622" cy="4061387"/>
          </a:xfrm>
          <a:custGeom>
            <a:avLst/>
            <a:gdLst/>
            <a:ahLst/>
            <a:cxnLst/>
            <a:rect r="r" b="b" t="t" l="l"/>
            <a:pathLst>
              <a:path h="4061387" w="9472622">
                <a:moveTo>
                  <a:pt x="0" y="0"/>
                </a:moveTo>
                <a:lnTo>
                  <a:pt x="9472622" y="0"/>
                </a:lnTo>
                <a:lnTo>
                  <a:pt x="9472622" y="4061387"/>
                </a:lnTo>
                <a:lnTo>
                  <a:pt x="0" y="40613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38028" y="2035072"/>
            <a:ext cx="6763850" cy="1676401"/>
            <a:chOff x="0" y="0"/>
            <a:chExt cx="6863709" cy="170115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63709" cy="1701151"/>
            </a:xfrm>
            <a:custGeom>
              <a:avLst/>
              <a:gdLst/>
              <a:ahLst/>
              <a:cxnLst/>
              <a:rect r="r" b="b" t="t" l="l"/>
              <a:pathLst>
                <a:path h="1701151" w="6863709">
                  <a:moveTo>
                    <a:pt x="0" y="0"/>
                  </a:moveTo>
                  <a:lnTo>
                    <a:pt x="6863709" y="0"/>
                  </a:lnTo>
                  <a:lnTo>
                    <a:pt x="6863709" y="1701151"/>
                  </a:lnTo>
                  <a:lnTo>
                    <a:pt x="0" y="17011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6863709" cy="17011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S3</a:t>
              </a:r>
              <a:r>
                <a:rPr lang="en-US" b="true" sz="8000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Bucket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80547" y="2019107"/>
            <a:ext cx="11702254" cy="2171700"/>
            <a:chOff x="0" y="0"/>
            <a:chExt cx="11875023" cy="22037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75022" cy="2203762"/>
            </a:xfrm>
            <a:custGeom>
              <a:avLst/>
              <a:gdLst/>
              <a:ahLst/>
              <a:cxnLst/>
              <a:rect r="r" b="b" t="t" l="l"/>
              <a:pathLst>
                <a:path h="2203762" w="11875022">
                  <a:moveTo>
                    <a:pt x="0" y="0"/>
                  </a:moveTo>
                  <a:lnTo>
                    <a:pt x="11875022" y="0"/>
                  </a:lnTo>
                  <a:lnTo>
                    <a:pt x="11875022" y="2203762"/>
                  </a:lnTo>
                  <a:lnTo>
                    <a:pt x="0" y="22037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1875023" cy="22037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Infrastr</a:t>
              </a:r>
              <a:r>
                <a:rPr lang="en-US" b="true" sz="6000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ucture as Code (IaC) &amp; Deployment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48640" y="4457700"/>
            <a:ext cx="13695892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Terraform: Entire infrastructure defined as code.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Microservices Ready: S3 static frontend + ECS Fargate backend design.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Remote Management: Secure SSH access using MobaXterm.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Static Hosting: S3 static website hosting enabled.</a:t>
            </a:r>
          </a:p>
          <a:p>
            <a:pPr algn="l" marL="514773" indent="-257387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Visuals: MobaXterm terminal session + S3 hosting success banner.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60377" y="2453103"/>
            <a:ext cx="5967246" cy="1440414"/>
          </a:xfrm>
          <a:custGeom>
            <a:avLst/>
            <a:gdLst/>
            <a:ahLst/>
            <a:cxnLst/>
            <a:rect r="r" b="b" t="t" l="l"/>
            <a:pathLst>
              <a:path h="1440414" w="5967246">
                <a:moveTo>
                  <a:pt x="0" y="0"/>
                </a:moveTo>
                <a:lnTo>
                  <a:pt x="5967246" y="0"/>
                </a:lnTo>
                <a:lnTo>
                  <a:pt x="5967246" y="1440414"/>
                </a:lnTo>
                <a:lnTo>
                  <a:pt x="0" y="14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1786">
            <a:off x="13539262" y="3513988"/>
            <a:ext cx="1410538" cy="2416810"/>
          </a:xfrm>
          <a:custGeom>
            <a:avLst/>
            <a:gdLst/>
            <a:ahLst/>
            <a:cxnLst/>
            <a:rect r="r" b="b" t="t" l="l"/>
            <a:pathLst>
              <a:path h="2416810" w="1410538">
                <a:moveTo>
                  <a:pt x="0" y="0"/>
                </a:moveTo>
                <a:lnTo>
                  <a:pt x="1410539" y="0"/>
                </a:lnTo>
                <a:lnTo>
                  <a:pt x="1410539" y="2416810"/>
                </a:lnTo>
                <a:lnTo>
                  <a:pt x="0" y="24168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00768" y="4426917"/>
            <a:ext cx="10999593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One centralized system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Sh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ared database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Re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al-time data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Pr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ocess automation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882798"/>
            <a:ext cx="1623060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Why ERP?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Problem Statement &amp; ERP Vision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9649" y="405808"/>
            <a:ext cx="2749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541786">
            <a:off x="12154914" y="4579782"/>
            <a:ext cx="1410538" cy="2416810"/>
          </a:xfrm>
          <a:custGeom>
            <a:avLst/>
            <a:gdLst/>
            <a:ahLst/>
            <a:cxnLst/>
            <a:rect r="r" b="b" t="t" l="l"/>
            <a:pathLst>
              <a:path h="2416810" w="1410538">
                <a:moveTo>
                  <a:pt x="0" y="0"/>
                </a:moveTo>
                <a:lnTo>
                  <a:pt x="1410538" y="0"/>
                </a:lnTo>
                <a:lnTo>
                  <a:pt x="1410538" y="2416810"/>
                </a:lnTo>
                <a:lnTo>
                  <a:pt x="0" y="24168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1786">
            <a:off x="14835513" y="4818107"/>
            <a:ext cx="1410538" cy="2416810"/>
          </a:xfrm>
          <a:custGeom>
            <a:avLst/>
            <a:gdLst/>
            <a:ahLst/>
            <a:cxnLst/>
            <a:rect r="r" b="b" t="t" l="l"/>
            <a:pathLst>
              <a:path h="2416810" w="1410538">
                <a:moveTo>
                  <a:pt x="0" y="0"/>
                </a:moveTo>
                <a:lnTo>
                  <a:pt x="1410538" y="0"/>
                </a:lnTo>
                <a:lnTo>
                  <a:pt x="1410538" y="2416810"/>
                </a:lnTo>
                <a:lnTo>
                  <a:pt x="0" y="24168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1790776"/>
            <a:ext cx="3428438" cy="1928496"/>
          </a:xfrm>
          <a:custGeom>
            <a:avLst/>
            <a:gdLst/>
            <a:ahLst/>
            <a:cxnLst/>
            <a:rect r="r" b="b" t="t" l="l"/>
            <a:pathLst>
              <a:path h="1928496" w="3428438">
                <a:moveTo>
                  <a:pt x="0" y="0"/>
                </a:moveTo>
                <a:lnTo>
                  <a:pt x="3428438" y="0"/>
                </a:lnTo>
                <a:lnTo>
                  <a:pt x="3428438" y="1928497"/>
                </a:lnTo>
                <a:lnTo>
                  <a:pt x="0" y="192849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64102" y="1729246"/>
            <a:ext cx="11702254" cy="1601949"/>
            <a:chOff x="0" y="0"/>
            <a:chExt cx="11875023" cy="1625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75022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875022">
                  <a:moveTo>
                    <a:pt x="0" y="0"/>
                  </a:moveTo>
                  <a:lnTo>
                    <a:pt x="11875022" y="0"/>
                  </a:lnTo>
                  <a:lnTo>
                    <a:pt x="11875022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1875023" cy="1625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SSH access 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528695" y="3068840"/>
            <a:ext cx="11223221" cy="7505529"/>
          </a:xfrm>
          <a:custGeom>
            <a:avLst/>
            <a:gdLst/>
            <a:ahLst/>
            <a:cxnLst/>
            <a:rect r="r" b="b" t="t" l="l"/>
            <a:pathLst>
              <a:path h="7505529" w="11223221">
                <a:moveTo>
                  <a:pt x="0" y="0"/>
                </a:moveTo>
                <a:lnTo>
                  <a:pt x="11223221" y="0"/>
                </a:lnTo>
                <a:lnTo>
                  <a:pt x="11223221" y="7505529"/>
                </a:lnTo>
                <a:lnTo>
                  <a:pt x="0" y="750552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193350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Full Stack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 Computing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13360" y="2567446"/>
            <a:ext cx="18074640" cy="1257300"/>
            <a:chOff x="0" y="0"/>
            <a:chExt cx="24099520" cy="167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099520" cy="1676400"/>
            </a:xfrm>
            <a:custGeom>
              <a:avLst/>
              <a:gdLst/>
              <a:ahLst/>
              <a:cxnLst/>
              <a:rect r="r" b="b" t="t" l="l"/>
              <a:pathLst>
                <a:path h="1676400" w="24099520">
                  <a:moveTo>
                    <a:pt x="0" y="0"/>
                  </a:moveTo>
                  <a:lnTo>
                    <a:pt x="24099520" y="0"/>
                  </a:lnTo>
                  <a:lnTo>
                    <a:pt x="24099520" y="167640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4099520" cy="1676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Constraints &amp; Financ</a:t>
              </a:r>
              <a:r>
                <a:rPr lang="en-US" b="true" sz="6000">
                  <a:solidFill>
                    <a:srgbClr val="083D8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ial Strategy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48640" y="4381500"/>
            <a:ext cx="12939428" cy="48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Free Tier Navigation: t3.large and 50GB gp3 are outside Free Tier.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Managed Services Deferral: RDS and ECS Fargate deferred to reduce costs.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Replication Costs: Cross-region DR features incur extra charges.</a:t>
            </a:r>
          </a:p>
          <a:p>
            <a:pPr algn="l" marL="516487" indent="-258244" lvl="1">
              <a:lnSpc>
                <a:spcPts val="4815"/>
              </a:lnSpc>
              <a:buFont typeface="Arial"/>
              <a:buChar char="•"/>
            </a:pPr>
            <a:r>
              <a:rPr lang="en-US" sz="4013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Future Roadmap: Scalable foundation for full managed microservices.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00150" y="2761049"/>
            <a:ext cx="13594479" cy="5624716"/>
          </a:xfrm>
          <a:custGeom>
            <a:avLst/>
            <a:gdLst/>
            <a:ahLst/>
            <a:cxnLst/>
            <a:rect r="r" b="b" t="t" l="l"/>
            <a:pathLst>
              <a:path h="5624716" w="13594479">
                <a:moveTo>
                  <a:pt x="0" y="0"/>
                </a:moveTo>
                <a:lnTo>
                  <a:pt x="13594479" y="0"/>
                </a:lnTo>
                <a:lnTo>
                  <a:pt x="13594479" y="5624716"/>
                </a:lnTo>
                <a:lnTo>
                  <a:pt x="0" y="562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Shifting Left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25607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52902" y="2373014"/>
            <a:ext cx="13284980" cy="6393397"/>
          </a:xfrm>
          <a:custGeom>
            <a:avLst/>
            <a:gdLst/>
            <a:ahLst/>
            <a:cxnLst/>
            <a:rect r="r" b="b" t="t" l="l"/>
            <a:pathLst>
              <a:path h="6393397" w="13284980">
                <a:moveTo>
                  <a:pt x="0" y="0"/>
                </a:moveTo>
                <a:lnTo>
                  <a:pt x="13284980" y="0"/>
                </a:lnTo>
                <a:lnTo>
                  <a:pt x="13284980" y="6393397"/>
                </a:lnTo>
                <a:lnTo>
                  <a:pt x="0" y="6393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Pipeline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470" y="4397273"/>
            <a:ext cx="18288000" cy="3923862"/>
          </a:xfrm>
          <a:custGeom>
            <a:avLst/>
            <a:gdLst/>
            <a:ahLst/>
            <a:cxnLst/>
            <a:rect r="r" b="b" t="t" l="l"/>
            <a:pathLst>
              <a:path h="3923862" w="18288000">
                <a:moveTo>
                  <a:pt x="0" y="0"/>
                </a:moveTo>
                <a:lnTo>
                  <a:pt x="18288000" y="0"/>
                </a:lnTo>
                <a:lnTo>
                  <a:pt x="18288000" y="3923862"/>
                </a:lnTo>
                <a:lnTo>
                  <a:pt x="0" y="39238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52902" y="2373014"/>
            <a:ext cx="13284980" cy="6393397"/>
          </a:xfrm>
          <a:custGeom>
            <a:avLst/>
            <a:gdLst/>
            <a:ahLst/>
            <a:cxnLst/>
            <a:rect r="r" b="b" t="t" l="l"/>
            <a:pathLst>
              <a:path h="6393397" w="13284980">
                <a:moveTo>
                  <a:pt x="0" y="0"/>
                </a:moveTo>
                <a:lnTo>
                  <a:pt x="13284980" y="0"/>
                </a:lnTo>
                <a:lnTo>
                  <a:pt x="13284980" y="6393397"/>
                </a:lnTo>
                <a:lnTo>
                  <a:pt x="0" y="6393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54900" y="3624219"/>
            <a:ext cx="15716122" cy="5634081"/>
          </a:xfrm>
          <a:custGeom>
            <a:avLst/>
            <a:gdLst/>
            <a:ahLst/>
            <a:cxnLst/>
            <a:rect r="r" b="b" t="t" l="l"/>
            <a:pathLst>
              <a:path h="5634081" w="15716122">
                <a:moveTo>
                  <a:pt x="0" y="0"/>
                </a:moveTo>
                <a:lnTo>
                  <a:pt x="15716121" y="0"/>
                </a:lnTo>
                <a:lnTo>
                  <a:pt x="15716121" y="5634081"/>
                </a:lnTo>
                <a:lnTo>
                  <a:pt x="0" y="56340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vulnerability Report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52902" y="2373014"/>
            <a:ext cx="13284980" cy="6393397"/>
          </a:xfrm>
          <a:custGeom>
            <a:avLst/>
            <a:gdLst/>
            <a:ahLst/>
            <a:cxnLst/>
            <a:rect r="r" b="b" t="t" l="l"/>
            <a:pathLst>
              <a:path h="6393397" w="13284980">
                <a:moveTo>
                  <a:pt x="0" y="0"/>
                </a:moveTo>
                <a:lnTo>
                  <a:pt x="13284980" y="0"/>
                </a:lnTo>
                <a:lnTo>
                  <a:pt x="13284980" y="6393397"/>
                </a:lnTo>
                <a:lnTo>
                  <a:pt x="0" y="6393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vulnerability Report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98532" y="2692539"/>
            <a:ext cx="13439730" cy="5829483"/>
          </a:xfrm>
          <a:custGeom>
            <a:avLst/>
            <a:gdLst/>
            <a:ahLst/>
            <a:cxnLst/>
            <a:rect r="r" b="b" t="t" l="l"/>
            <a:pathLst>
              <a:path h="5829483" w="13439730">
                <a:moveTo>
                  <a:pt x="0" y="0"/>
                </a:moveTo>
                <a:lnTo>
                  <a:pt x="13439730" y="0"/>
                </a:lnTo>
                <a:lnTo>
                  <a:pt x="13439730" y="5829483"/>
                </a:lnTo>
                <a:lnTo>
                  <a:pt x="0" y="58294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Future Enhancements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1. Project Status: Cloud Architecture &amp; Initial Setup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2. Security Assessment: Infrastructure Gaps 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3. Critical Findings: Penetration Test Results (SQLi, Data Exposure)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4. Risk &amp; Impact: Conditional Approval Status 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5. Remediation Roadmap: Immediate &amp; Short-Term Fixes 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6. Strategic Security: GRC Framework (NEW) 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59968"/>
            <a:chOff x="0" y="0"/>
            <a:chExt cx="12467294" cy="4458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45846"/>
            </a:xfrm>
            <a:custGeom>
              <a:avLst/>
              <a:gdLst/>
              <a:ahLst/>
              <a:cxnLst/>
              <a:rect r="r" b="b" t="t" l="l"/>
              <a:pathLst>
                <a:path h="445846" w="12467294">
                  <a:moveTo>
                    <a:pt x="12264094" y="0"/>
                  </a:moveTo>
                  <a:cubicBezTo>
                    <a:pt x="12376318" y="0"/>
                    <a:pt x="12467294" y="99806"/>
                    <a:pt x="12467294" y="222923"/>
                  </a:cubicBezTo>
                  <a:cubicBezTo>
                    <a:pt x="12467294" y="346040"/>
                    <a:pt x="12376318" y="445846"/>
                    <a:pt x="12264094" y="445846"/>
                  </a:cubicBezTo>
                  <a:lnTo>
                    <a:pt x="203200" y="445846"/>
                  </a:lnTo>
                  <a:cubicBezTo>
                    <a:pt x="90976" y="445846"/>
                    <a:pt x="0" y="346040"/>
                    <a:pt x="0" y="222923"/>
                  </a:cubicBezTo>
                  <a:cubicBezTo>
                    <a:pt x="0" y="998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55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Cybersecurity Assessment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Cybersecurity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847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2 Setup Summary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Week 2 Setup Summary: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Architecture: Microservices-ready layout deployed on AWS.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Network (VPC): Configured with 2 Public Subnets (Frontend access) and 2 Private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Subnets (Backend/Database isolation).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Compute: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Backend: EC2 instance (Ubuntu 22.04, t2.micro) with restricted HTTP/SSH access.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Frontend: S3 bucket configured for static website hosting.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Operational Controls: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Monitoring: CloudWatch is active (CPU utilization alarms).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Cost: AWS Budgets configured with a $20 limit and 80% usage alerts.</a:t>
              </a:r>
            </a:p>
            <a:p>
              <a:pPr algn="l">
                <a:lnSpc>
                  <a:spcPts val="3380"/>
                </a:lnSpc>
              </a:pP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988593"/>
            <a:chOff x="0" y="0"/>
            <a:chExt cx="12467294" cy="7871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787116"/>
            </a:xfrm>
            <a:custGeom>
              <a:avLst/>
              <a:gdLst/>
              <a:ahLst/>
              <a:cxnLst/>
              <a:rect r="r" b="b" t="t" l="l"/>
              <a:pathLst>
                <a:path h="787116" w="12467294">
                  <a:moveTo>
                    <a:pt x="12264094" y="0"/>
                  </a:moveTo>
                  <a:cubicBezTo>
                    <a:pt x="12376318" y="0"/>
                    <a:pt x="12467294" y="176202"/>
                    <a:pt x="12467294" y="393558"/>
                  </a:cubicBezTo>
                  <a:cubicBezTo>
                    <a:pt x="12467294" y="610914"/>
                    <a:pt x="12376318" y="787116"/>
                    <a:pt x="12264094" y="787116"/>
                  </a:cubicBezTo>
                  <a:lnTo>
                    <a:pt x="203200" y="787116"/>
                  </a:lnTo>
                  <a:cubicBezTo>
                    <a:pt x="90976" y="787116"/>
                    <a:pt x="0" y="610914"/>
                    <a:pt x="0" y="393558"/>
                  </a:cubicBezTo>
                  <a:cubicBezTo>
                    <a:pt x="0" y="1762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79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Project Status: Cloud Architecture Overview</a:t>
              </a:r>
            </a:p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Cybersecurity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2 Setup Summary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Week 2 Setup Summary: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Architecture: Microservices-ready layout deployed on AWS.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Network (VPC): Configured with 2 Public Subnets (Frontend access) and 2 Private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Subnets (Backend/Database isolation).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Compute: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Backend: EC2 instance (Ubuntu 22.04, t2.micro) with restricted HTTP/SSH access.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Frontend: S3 bucket configured for static website hosting.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Operational Controls: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Monitoring: CloudWatch is active (CPU utilization alarms).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Cost: AWS Budgets configured with a $20 limit and 80% usage alerts.</a:t>
              </a:r>
            </a:p>
            <a:p>
              <a:pPr algn="l">
                <a:lnSpc>
                  <a:spcPts val="3380"/>
                </a:lnSpc>
              </a:pP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Positive Controls:</a:t>
              </a:r>
            </a:p>
            <a:p>
              <a:pPr algn="ctr">
                <a:lnSpc>
                  <a:spcPts val="3380"/>
                </a:lnSpc>
              </a:pP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Network isolation using subnets</a:t>
              </a: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Restricted EC2 access (HTTP/SSH only)</a:t>
              </a: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Active monitoring enabled </a:t>
              </a:r>
            </a:p>
            <a:p>
              <a:pPr algn="l" marL="561341" indent="-280670" lvl="1">
                <a:lnSpc>
                  <a:spcPts val="3380"/>
                </a:lnSpc>
                <a:buAutoNum type="arabicPeriod" startAt="1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Security Gaps:No encryption (data at rest &amp; in transit)</a:t>
              </a: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Public S3 bucket access</a:t>
              </a: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Weak IAM roles (no least privilege)</a:t>
              </a:r>
            </a:p>
            <a:p>
              <a:pPr algn="ctr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83D8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 disaster recovery or backup strategy</a:t>
              </a:r>
            </a:p>
            <a:p>
              <a:pPr algn="ctr">
                <a:lnSpc>
                  <a:spcPts val="3380"/>
                </a:lnSpc>
              </a:pPr>
            </a:p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1845843"/>
            <a:chOff x="0" y="0"/>
            <a:chExt cx="12467294" cy="14696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1469657"/>
            </a:xfrm>
            <a:custGeom>
              <a:avLst/>
              <a:gdLst/>
              <a:ahLst/>
              <a:cxnLst/>
              <a:rect r="r" b="b" t="t" l="l"/>
              <a:pathLst>
                <a:path h="1469657" w="12467294">
                  <a:moveTo>
                    <a:pt x="12264094" y="0"/>
                  </a:moveTo>
                  <a:cubicBezTo>
                    <a:pt x="12376318" y="0"/>
                    <a:pt x="12467294" y="328994"/>
                    <a:pt x="12467294" y="734829"/>
                  </a:cubicBezTo>
                  <a:cubicBezTo>
                    <a:pt x="12467294" y="1140663"/>
                    <a:pt x="12376318" y="1469657"/>
                    <a:pt x="12264094" y="1469657"/>
                  </a:cubicBezTo>
                  <a:lnTo>
                    <a:pt x="203200" y="1469657"/>
                  </a:lnTo>
                  <a:cubicBezTo>
                    <a:pt x="90976" y="1469657"/>
                    <a:pt x="0" y="1140663"/>
                    <a:pt x="0" y="734829"/>
                  </a:cubicBezTo>
                  <a:cubicBezTo>
                    <a:pt x="0" y="3289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1479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  <a:p>
              <a:pPr algn="ctr">
                <a:lnSpc>
                  <a:spcPts val="3380"/>
                </a:lnSpc>
              </a:pPr>
              <a:r>
                <a:rPr lang="en-US" b="true" sz="2600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Security Assessment </a:t>
              </a:r>
            </a:p>
            <a:p>
              <a:pPr algn="ctr">
                <a:lnSpc>
                  <a:spcPts val="3380"/>
                </a:lnSpc>
              </a:pPr>
            </a:p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5039" y="401403"/>
            <a:ext cx="1261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Cybersecurity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60377" y="2453103"/>
            <a:ext cx="5967246" cy="1440414"/>
          </a:xfrm>
          <a:custGeom>
            <a:avLst/>
            <a:gdLst/>
            <a:ahLst/>
            <a:cxnLst/>
            <a:rect r="r" b="b" t="t" l="l"/>
            <a:pathLst>
              <a:path h="1440414" w="5967246">
                <a:moveTo>
                  <a:pt x="0" y="0"/>
                </a:moveTo>
                <a:lnTo>
                  <a:pt x="5967246" y="0"/>
                </a:lnTo>
                <a:lnTo>
                  <a:pt x="5967246" y="1440414"/>
                </a:lnTo>
                <a:lnTo>
                  <a:pt x="0" y="14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05130" y="4892639"/>
            <a:ext cx="3171517" cy="3253116"/>
          </a:xfrm>
          <a:custGeom>
            <a:avLst/>
            <a:gdLst/>
            <a:ahLst/>
            <a:cxnLst/>
            <a:rect r="r" b="b" t="t" l="l"/>
            <a:pathLst>
              <a:path h="3253116" w="3171517">
                <a:moveTo>
                  <a:pt x="0" y="0"/>
                </a:moveTo>
                <a:lnTo>
                  <a:pt x="3171516" y="0"/>
                </a:lnTo>
                <a:lnTo>
                  <a:pt x="3171516" y="3253117"/>
                </a:lnTo>
                <a:lnTo>
                  <a:pt x="0" y="32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29779" y="4205302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0" y="0"/>
                </a:lnTo>
                <a:lnTo>
                  <a:pt x="4233940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29779" y="7200900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0" y="0"/>
                </a:lnTo>
                <a:lnTo>
                  <a:pt x="4233940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517975" y="4102037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1" y="0"/>
                </a:lnTo>
                <a:lnTo>
                  <a:pt x="4233941" y="1747971"/>
                </a:lnTo>
                <a:lnTo>
                  <a:pt x="0" y="17479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17975" y="7271770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1" y="0"/>
                </a:lnTo>
                <a:lnTo>
                  <a:pt x="4233941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352268" y="2882798"/>
            <a:ext cx="558346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Our ERP Vision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Problem Statement &amp; ERP Vision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09649" y="405808"/>
            <a:ext cx="2749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29732" y="4021491"/>
            <a:ext cx="3634034" cy="193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Integrated business modules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2352808" y="7557996"/>
            <a:ext cx="318788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Secure cloud infrastructure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35732" y="4314748"/>
            <a:ext cx="363403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Intelligent analytics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935732" y="7557996"/>
            <a:ext cx="36340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Sca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lable architecture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849518" y="3273323"/>
            <a:ext cx="3561062" cy="5984977"/>
          </a:xfrm>
          <a:custGeom>
            <a:avLst/>
            <a:gdLst/>
            <a:ahLst/>
            <a:cxnLst/>
            <a:rect r="r" b="b" t="t" l="l"/>
            <a:pathLst>
              <a:path h="5984977" w="3561062">
                <a:moveTo>
                  <a:pt x="0" y="0"/>
                </a:moveTo>
                <a:lnTo>
                  <a:pt x="3561061" y="0"/>
                </a:lnTo>
                <a:lnTo>
                  <a:pt x="3561061" y="5984977"/>
                </a:lnTo>
                <a:lnTo>
                  <a:pt x="0" y="598497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33077" y="2934838"/>
            <a:ext cx="14135861" cy="643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Pred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ict employee attrition and training needs from HR data.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Models: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Attrition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: XGBoost (90% accuracy)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Training needs: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Logistic Regression (83% accuracy)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Explainability: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SHAP (global drivers) and LIME (individual explanations).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Gen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Gemini-generated, plain-English retention and training  recommendations.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eployment: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FastAPI microservice on Hugging Face Spaces, integrated with ERP. </a:t>
            </a:r>
            <a:r>
              <a:rPr lang="en-US" sz="3000" u="sng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  <a:hlinkClick r:id="rId18" tooltip="https://huggingface.co/spaces/robahesham25/hr_usecases"/>
              </a:rPr>
              <a:t>(Live Demo)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 Use Cases — Predictive &amp; Generative AI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448489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037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5795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258300"/>
            <a:chOff x="0" y="0"/>
            <a:chExt cx="4862686" cy="24617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61735"/>
            </a:xfrm>
            <a:custGeom>
              <a:avLst/>
              <a:gdLst/>
              <a:ahLst/>
              <a:cxnLst/>
              <a:rect r="r" b="b" t="t" l="l"/>
              <a:pathLst>
                <a:path h="2461735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61735"/>
                  </a:lnTo>
                  <a:lnTo>
                    <a:pt x="0" y="2461735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9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52526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2"/>
                </a:lnTo>
                <a:lnTo>
                  <a:pt x="0" y="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 Use Cases — CV Parsing &amp; Candidate Ranking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9113" y="2826078"/>
            <a:ext cx="1305185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Au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tomated CV screening by measuring semantic match between JD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s and CVs.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077" y="3988128"/>
            <a:ext cx="10215375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odels: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Gemini-2.5-Flash (CV field extraction)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Gemini Embeddings + cosine similarity (ranki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ng)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5400000">
            <a:off x="1928553" y="4924465"/>
            <a:ext cx="714895" cy="4572000"/>
          </a:xfrm>
          <a:custGeom>
            <a:avLst/>
            <a:gdLst/>
            <a:ahLst/>
            <a:cxnLst/>
            <a:rect r="r" b="b" t="t" l="l"/>
            <a:pathLst>
              <a:path h="4572000" w="714895">
                <a:moveTo>
                  <a:pt x="0" y="0"/>
                </a:moveTo>
                <a:lnTo>
                  <a:pt x="714894" y="0"/>
                </a:lnTo>
                <a:lnTo>
                  <a:pt x="714894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5400000">
            <a:off x="6471978" y="4924465"/>
            <a:ext cx="714895" cy="4572000"/>
          </a:xfrm>
          <a:custGeom>
            <a:avLst/>
            <a:gdLst/>
            <a:ahLst/>
            <a:cxnLst/>
            <a:rect r="r" b="b" t="t" l="l"/>
            <a:pathLst>
              <a:path h="4572000" w="714895">
                <a:moveTo>
                  <a:pt x="0" y="0"/>
                </a:moveTo>
                <a:lnTo>
                  <a:pt x="714894" y="0"/>
                </a:lnTo>
                <a:lnTo>
                  <a:pt x="714894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400000">
            <a:off x="11001126" y="4924465"/>
            <a:ext cx="714895" cy="4572000"/>
          </a:xfrm>
          <a:custGeom>
            <a:avLst/>
            <a:gdLst/>
            <a:ahLst/>
            <a:cxnLst/>
            <a:rect r="r" b="b" t="t" l="l"/>
            <a:pathLst>
              <a:path h="4572000" w="714895">
                <a:moveTo>
                  <a:pt x="0" y="0"/>
                </a:moveTo>
                <a:lnTo>
                  <a:pt x="714895" y="0"/>
                </a:lnTo>
                <a:lnTo>
                  <a:pt x="714895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15573126" y="4924465"/>
            <a:ext cx="714895" cy="4572000"/>
          </a:xfrm>
          <a:custGeom>
            <a:avLst/>
            <a:gdLst/>
            <a:ahLst/>
            <a:cxnLst/>
            <a:rect r="r" b="b" t="t" l="l"/>
            <a:pathLst>
              <a:path h="4572000" w="714895">
                <a:moveTo>
                  <a:pt x="0" y="0"/>
                </a:moveTo>
                <a:lnTo>
                  <a:pt x="714895" y="0"/>
                </a:lnTo>
                <a:lnTo>
                  <a:pt x="714895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-119250">
            <a:off x="1955700" y="5944600"/>
            <a:ext cx="784731" cy="78473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6829425" y="6589893"/>
            <a:ext cx="18753" cy="263126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>
            <a:off x="15533550" y="6438496"/>
            <a:ext cx="7134" cy="492467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672926" y="7815563"/>
            <a:ext cx="3326544" cy="802984"/>
          </a:xfrm>
          <a:custGeom>
            <a:avLst/>
            <a:gdLst/>
            <a:ahLst/>
            <a:cxnLst/>
            <a:rect r="r" b="b" t="t" l="l"/>
            <a:pathLst>
              <a:path h="802984" w="3326544">
                <a:moveTo>
                  <a:pt x="0" y="0"/>
                </a:moveTo>
                <a:lnTo>
                  <a:pt x="3326545" y="0"/>
                </a:lnTo>
                <a:lnTo>
                  <a:pt x="3326545" y="802983"/>
                </a:lnTo>
                <a:lnTo>
                  <a:pt x="0" y="802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89113" y="7987013"/>
            <a:ext cx="314744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b="true" sz="24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 Extraction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94663" y="5478910"/>
            <a:ext cx="20028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Pipeline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183538" y="9021825"/>
            <a:ext cx="205427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u="sng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21" tooltip="https://dina-tolba-cvparsingtask.hf.space/docs#/default/rank_candidates_rank_post"/>
              </a:rPr>
              <a:t>(live demo)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5166842" y="7777463"/>
            <a:ext cx="3326544" cy="802984"/>
          </a:xfrm>
          <a:custGeom>
            <a:avLst/>
            <a:gdLst/>
            <a:ahLst/>
            <a:cxnLst/>
            <a:rect r="r" b="b" t="t" l="l"/>
            <a:pathLst>
              <a:path h="802984" w="3326544">
                <a:moveTo>
                  <a:pt x="0" y="0"/>
                </a:moveTo>
                <a:lnTo>
                  <a:pt x="3326545" y="0"/>
                </a:lnTo>
                <a:lnTo>
                  <a:pt x="3326545" y="802983"/>
                </a:lnTo>
                <a:lnTo>
                  <a:pt x="0" y="802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286863" y="7744915"/>
            <a:ext cx="3585845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sz="24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tructured Parsing</a:t>
            </a:r>
          </a:p>
          <a:p>
            <a:pPr algn="l">
              <a:lnSpc>
                <a:spcPts val="3120"/>
              </a:lnSpc>
            </a:pPr>
            <a:r>
              <a:rPr lang="en-US" b="true" sz="24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(using Gemini LLM) 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3877331" y="7773490"/>
            <a:ext cx="3326544" cy="802984"/>
          </a:xfrm>
          <a:custGeom>
            <a:avLst/>
            <a:gdLst/>
            <a:ahLst/>
            <a:cxnLst/>
            <a:rect r="r" b="b" t="t" l="l"/>
            <a:pathLst>
              <a:path h="802984" w="3326544">
                <a:moveTo>
                  <a:pt x="0" y="0"/>
                </a:moveTo>
                <a:lnTo>
                  <a:pt x="3326544" y="0"/>
                </a:lnTo>
                <a:lnTo>
                  <a:pt x="3326544" y="802983"/>
                </a:lnTo>
                <a:lnTo>
                  <a:pt x="0" y="802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4040966" y="7763330"/>
            <a:ext cx="370495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</a:t>
            </a:r>
            <a:r>
              <a:rPr lang="en-US" b="true" sz="24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mputes cosine similarity &amp; Ranking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9522087" y="7773490"/>
            <a:ext cx="3326544" cy="802984"/>
          </a:xfrm>
          <a:custGeom>
            <a:avLst/>
            <a:gdLst/>
            <a:ahLst/>
            <a:cxnLst/>
            <a:rect r="r" b="b" t="t" l="l"/>
            <a:pathLst>
              <a:path h="802984" w="3326544">
                <a:moveTo>
                  <a:pt x="0" y="0"/>
                </a:moveTo>
                <a:lnTo>
                  <a:pt x="3326544" y="0"/>
                </a:lnTo>
                <a:lnTo>
                  <a:pt x="3326544" y="802983"/>
                </a:lnTo>
                <a:lnTo>
                  <a:pt x="0" y="802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-119250">
            <a:off x="6491797" y="5943972"/>
            <a:ext cx="747887" cy="747887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119250">
            <a:off x="10684947" y="5882837"/>
            <a:ext cx="747887" cy="74788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-119250">
            <a:off x="15169943" y="5885546"/>
            <a:ext cx="747887" cy="747887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3" id="63"/>
          <p:cNvSpPr/>
          <p:nvPr/>
        </p:nvSpPr>
        <p:spPr>
          <a:xfrm flipH="true">
            <a:off x="2355200" y="6644822"/>
            <a:ext cx="18753" cy="263126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4" id="64"/>
          <p:cNvSpPr txBox="true"/>
          <p:nvPr/>
        </p:nvSpPr>
        <p:spPr>
          <a:xfrm rot="0">
            <a:off x="9572011" y="7744915"/>
            <a:ext cx="3382625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Creates Embedding for JD &amp;CV</a:t>
            </a:r>
          </a:p>
        </p:txBody>
      </p:sp>
      <p:sp>
        <p:nvSpPr>
          <p:cNvPr name="AutoShape 65" id="65"/>
          <p:cNvSpPr/>
          <p:nvPr/>
        </p:nvSpPr>
        <p:spPr>
          <a:xfrm flipH="true">
            <a:off x="11049514" y="6646177"/>
            <a:ext cx="18753" cy="263126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448489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037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5795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258300"/>
            <a:chOff x="0" y="0"/>
            <a:chExt cx="4862686" cy="24617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61735"/>
            </a:xfrm>
            <a:custGeom>
              <a:avLst/>
              <a:gdLst/>
              <a:ahLst/>
              <a:cxnLst/>
              <a:rect r="r" b="b" t="t" l="l"/>
              <a:pathLst>
                <a:path h="2461735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61735"/>
                  </a:lnTo>
                  <a:lnTo>
                    <a:pt x="0" y="2461735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9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52526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2"/>
                </a:lnTo>
                <a:lnTo>
                  <a:pt x="0" y="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85272" y="2826078"/>
            <a:ext cx="14607607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: F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orecast Revenue, Expenses, and Cash Flow for ERP planning.</a:t>
            </a: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Quarterly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financial data (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40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quarters, 2015–2024).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Models Compared: 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ARIMA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SARIMAX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Prophet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Validation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Lagged regressors to prevent </a:t>
            </a: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leakage.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Backtesting on last </a:t>
            </a: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 quarters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(Q1–Q4 2024).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Evaluat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ion using </a:t>
            </a: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MAE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and </a:t>
            </a: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RMSE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Model: Prophet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— best balance of accuracy, robustness, and interpretability.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Dockerized FastAPI service on Huggi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ng Face Spaces (</a:t>
            </a:r>
            <a:r>
              <a:rPr lang="en-US" sz="3000" u="sng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  <a:hlinkClick r:id="rId17" tooltip="https://dina-tolba-prophet-model-forecast.hf.space/docs"/>
              </a:rPr>
              <a:t>Live API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).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728157" y="3868762"/>
            <a:ext cx="3730046" cy="4027040"/>
          </a:xfrm>
          <a:custGeom>
            <a:avLst/>
            <a:gdLst/>
            <a:ahLst/>
            <a:cxnLst/>
            <a:rect r="r" b="b" t="t" l="l"/>
            <a:pathLst>
              <a:path h="4027040" w="3730046">
                <a:moveTo>
                  <a:pt x="0" y="0"/>
                </a:moveTo>
                <a:lnTo>
                  <a:pt x="3730046" y="0"/>
                </a:lnTo>
                <a:lnTo>
                  <a:pt x="3730046" y="4027040"/>
                </a:lnTo>
                <a:lnTo>
                  <a:pt x="0" y="40270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 Use Cases — Classical Models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448489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037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5795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258300"/>
            <a:chOff x="0" y="0"/>
            <a:chExt cx="4862686" cy="24617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61735"/>
            </a:xfrm>
            <a:custGeom>
              <a:avLst/>
              <a:gdLst/>
              <a:ahLst/>
              <a:cxnLst/>
              <a:rect r="r" b="b" t="t" l="l"/>
              <a:pathLst>
                <a:path h="2461735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61735"/>
                  </a:lnTo>
                  <a:lnTo>
                    <a:pt x="0" y="2461735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9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52526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2"/>
                </a:lnTo>
                <a:lnTo>
                  <a:pt x="0" y="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34525" y="3025766"/>
            <a:ext cx="14607607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 2000 rows, 30 columns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Models Tested: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RNN, LSTM, Temporal Fusion Transformer (TFT).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Mode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l: TFT — handles multivariate financial and market signals.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Setup: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8 past quarters → 1-q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uarter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ahead prediction.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Forecasts + error metrics in ERP-ready JSON.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FastAPI + Docker on Huggi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ng Face Spaces (</a:t>
            </a:r>
            <a:r>
              <a:rPr lang="en-US" sz="3000" u="sng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  <a:hlinkClick r:id="rId17" tooltip="https://dina-tolba-tft-revenue-forecast-api.hf.space/docs"/>
              </a:rPr>
              <a:t>Live Demo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).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167837" y="3464253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 Use Cases — Deep Learning Models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448489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037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5795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258300"/>
            <a:chOff x="0" y="0"/>
            <a:chExt cx="4862686" cy="24617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61735"/>
            </a:xfrm>
            <a:custGeom>
              <a:avLst/>
              <a:gdLst/>
              <a:ahLst/>
              <a:cxnLst/>
              <a:rect r="r" b="b" t="t" l="l"/>
              <a:pathLst>
                <a:path h="2461735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61735"/>
                  </a:lnTo>
                  <a:lnTo>
                    <a:pt x="0" y="2461735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9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52526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2"/>
                </a:lnTo>
                <a:lnTo>
                  <a:pt x="0" y="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93221" y="3618770"/>
            <a:ext cx="4931169" cy="1190319"/>
          </a:xfrm>
          <a:custGeom>
            <a:avLst/>
            <a:gdLst/>
            <a:ahLst/>
            <a:cxnLst/>
            <a:rect r="r" b="b" t="t" l="l"/>
            <a:pathLst>
              <a:path h="1190319" w="4931169">
                <a:moveTo>
                  <a:pt x="0" y="0"/>
                </a:moveTo>
                <a:lnTo>
                  <a:pt x="4931169" y="0"/>
                </a:lnTo>
                <a:lnTo>
                  <a:pt x="4931169" y="1190319"/>
                </a:lnTo>
                <a:lnTo>
                  <a:pt x="0" y="1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10800000">
            <a:off x="10468109" y="4564536"/>
            <a:ext cx="6232561" cy="1557688"/>
            <a:chOff x="0" y="0"/>
            <a:chExt cx="2134220" cy="533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34220" cy="533400"/>
            </a:xfrm>
            <a:custGeom>
              <a:avLst/>
              <a:gdLst/>
              <a:ahLst/>
              <a:cxnLst/>
              <a:rect r="r" b="b" t="t" l="l"/>
              <a:pathLst>
                <a:path h="533400" w="2134220">
                  <a:moveTo>
                    <a:pt x="239386" y="166418"/>
                  </a:moveTo>
                  <a:lnTo>
                    <a:pt x="2134220" y="166418"/>
                  </a:lnTo>
                  <a:lnTo>
                    <a:pt x="213422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2800C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20650" y="117475"/>
              <a:ext cx="201357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0582637" y="3573437"/>
            <a:ext cx="5118972" cy="1235652"/>
          </a:xfrm>
          <a:custGeom>
            <a:avLst/>
            <a:gdLst/>
            <a:ahLst/>
            <a:cxnLst/>
            <a:rect r="r" b="b" t="t" l="l"/>
            <a:pathLst>
              <a:path h="1235652" w="5118972">
                <a:moveTo>
                  <a:pt x="0" y="0"/>
                </a:moveTo>
                <a:lnTo>
                  <a:pt x="5118972" y="0"/>
                </a:lnTo>
                <a:lnTo>
                  <a:pt x="5118972" y="1235652"/>
                </a:lnTo>
                <a:lnTo>
                  <a:pt x="0" y="12356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026099" y="3388379"/>
            <a:ext cx="3001881" cy="2686220"/>
          </a:xfrm>
          <a:custGeom>
            <a:avLst/>
            <a:gdLst/>
            <a:ahLst/>
            <a:cxnLst/>
            <a:rect r="r" b="b" t="t" l="l"/>
            <a:pathLst>
              <a:path h="2686220" w="3001881">
                <a:moveTo>
                  <a:pt x="0" y="0"/>
                </a:moveTo>
                <a:lnTo>
                  <a:pt x="3001881" y="0"/>
                </a:lnTo>
                <a:lnTo>
                  <a:pt x="3001881" y="2686220"/>
                </a:lnTo>
                <a:lnTo>
                  <a:pt x="0" y="26862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013758" y="2252526"/>
            <a:ext cx="799889" cy="831053"/>
          </a:xfrm>
          <a:custGeom>
            <a:avLst/>
            <a:gdLst/>
            <a:ahLst/>
            <a:cxnLst/>
            <a:rect r="r" b="b" t="t" l="l"/>
            <a:pathLst>
              <a:path h="831053" w="799889">
                <a:moveTo>
                  <a:pt x="0" y="0"/>
                </a:moveTo>
                <a:lnTo>
                  <a:pt x="799889" y="0"/>
                </a:lnTo>
                <a:lnTo>
                  <a:pt x="799889" y="831053"/>
                </a:lnTo>
                <a:lnTo>
                  <a:pt x="0" y="8310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387163" y="2878157"/>
            <a:ext cx="966076" cy="1003715"/>
          </a:xfrm>
          <a:custGeom>
            <a:avLst/>
            <a:gdLst/>
            <a:ahLst/>
            <a:cxnLst/>
            <a:rect r="r" b="b" t="t" l="l"/>
            <a:pathLst>
              <a:path h="1003715" w="966076">
                <a:moveTo>
                  <a:pt x="0" y="0"/>
                </a:moveTo>
                <a:lnTo>
                  <a:pt x="966076" y="0"/>
                </a:lnTo>
                <a:lnTo>
                  <a:pt x="966076" y="1003715"/>
                </a:lnTo>
                <a:lnTo>
                  <a:pt x="0" y="100371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448489" y="2768928"/>
            <a:ext cx="1050066" cy="1090978"/>
          </a:xfrm>
          <a:custGeom>
            <a:avLst/>
            <a:gdLst/>
            <a:ahLst/>
            <a:cxnLst/>
            <a:rect r="r" b="b" t="t" l="l"/>
            <a:pathLst>
              <a:path h="1090978" w="1050066">
                <a:moveTo>
                  <a:pt x="0" y="0"/>
                </a:moveTo>
                <a:lnTo>
                  <a:pt x="1050066" y="0"/>
                </a:lnTo>
                <a:lnTo>
                  <a:pt x="1050066" y="1090978"/>
                </a:lnTo>
                <a:lnTo>
                  <a:pt x="0" y="10909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-10800000">
            <a:off x="432446" y="4469286"/>
            <a:ext cx="6232561" cy="1557688"/>
            <a:chOff x="0" y="0"/>
            <a:chExt cx="2134220" cy="533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34220" cy="533400"/>
            </a:xfrm>
            <a:custGeom>
              <a:avLst/>
              <a:gdLst/>
              <a:ahLst/>
              <a:cxnLst/>
              <a:rect r="r" b="b" t="t" l="l"/>
              <a:pathLst>
                <a:path h="533400" w="2134220">
                  <a:moveTo>
                    <a:pt x="239386" y="166418"/>
                  </a:moveTo>
                  <a:lnTo>
                    <a:pt x="2134220" y="166418"/>
                  </a:lnTo>
                  <a:lnTo>
                    <a:pt x="213422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2800C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20650" y="117475"/>
              <a:ext cx="201357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6850975" y="4564536"/>
            <a:ext cx="1316248" cy="1343110"/>
          </a:xfrm>
          <a:custGeom>
            <a:avLst/>
            <a:gdLst/>
            <a:ahLst/>
            <a:cxnLst/>
            <a:rect r="r" b="b" t="t" l="l"/>
            <a:pathLst>
              <a:path h="1343110" w="1316248">
                <a:moveTo>
                  <a:pt x="0" y="0"/>
                </a:moveTo>
                <a:lnTo>
                  <a:pt x="1316247" y="0"/>
                </a:lnTo>
                <a:lnTo>
                  <a:pt x="1316247" y="1343110"/>
                </a:lnTo>
                <a:lnTo>
                  <a:pt x="0" y="13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Document Processing Use Case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52077" y="3767611"/>
            <a:ext cx="510709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Input: PDFs and scanned images (invoices, POs, approvals).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82637" y="3677389"/>
            <a:ext cx="493116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Extraction: OCR + PDF parsing to convert unstructured documents into text.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0429" y="6436549"/>
            <a:ext cx="14856120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Classification: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LLM-based document type detection.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Structuring: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Key-value extraction into structured JSON.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Storage: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MongoDB with semantic embeddings for deduplication and search.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Deployed on Huggi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ng Face Spaces</a:t>
            </a:r>
            <a:r>
              <a:rPr lang="en-US" sz="3000" u="none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000" u="sng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  <a:hlinkClick r:id="rId24" tooltip="https://huggingface.co/spaces/ahmed-ayman/automated_document_processing"/>
              </a:rPr>
              <a:t>(Live Demo)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6642" y="262385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448489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30377" y="215736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5795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247568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00670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647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116460"/>
            <a:ext cx="18288000" cy="9258300"/>
            <a:chOff x="0" y="0"/>
            <a:chExt cx="4862686" cy="24617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2686" cy="2461735"/>
            </a:xfrm>
            <a:custGeom>
              <a:avLst/>
              <a:gdLst/>
              <a:ahLst/>
              <a:cxnLst/>
              <a:rect r="r" b="b" t="t" l="l"/>
              <a:pathLst>
                <a:path h="2461735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61735"/>
                  </a:lnTo>
                  <a:lnTo>
                    <a:pt x="0" y="2461735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62686" cy="249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44532" y="2252526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2"/>
                </a:lnTo>
                <a:lnTo>
                  <a:pt x="0" y="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34525" y="2945260"/>
            <a:ext cx="13610006" cy="742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Ca</a:t>
            </a: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Natural-language Q&amp;A over ERP invoices.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UI: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Interactive chatbot interface for querying ERP documents.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Retrieval: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Semantic search using sentence embeddings + MongoDB vector index.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Generation: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Context-aware answers generated by 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an LLM using retri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eved invoice data.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Accurate, grounded responses with reduced hallucination risk.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Deployment: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Deployed as a web application on Huggi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ng Face Spaces</a:t>
            </a:r>
            <a:r>
              <a:rPr lang="en-US" sz="3000" u="sng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  <a:hlinkClick r:id="rId17" tooltip="https://huggingface.co/spaces/ahmed-ayman/erp-chatbot"/>
              </a:rPr>
              <a:t> (Live Demo)</a:t>
            </a:r>
            <a:r>
              <a:rPr lang="en-US" sz="30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079011" y="3464253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1503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75683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8533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ERP Chatbot (RAG + Generative AI) Use Case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35670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15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605076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30034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992516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1368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3333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293493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59923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15727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2795233" y="4512109"/>
            <a:ext cx="3647793" cy="2944764"/>
          </a:xfrm>
          <a:custGeom>
            <a:avLst/>
            <a:gdLst/>
            <a:ahLst/>
            <a:cxnLst/>
            <a:rect r="r" b="b" t="t" l="l"/>
            <a:pathLst>
              <a:path h="2944764" w="3647793">
                <a:moveTo>
                  <a:pt x="3647793" y="0"/>
                </a:moveTo>
                <a:lnTo>
                  <a:pt x="0" y="0"/>
                </a:lnTo>
                <a:lnTo>
                  <a:pt x="0" y="2944764"/>
                </a:lnTo>
                <a:lnTo>
                  <a:pt x="3647793" y="2944764"/>
                </a:lnTo>
                <a:lnTo>
                  <a:pt x="364779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977316" y="4462108"/>
            <a:ext cx="3517438" cy="3498252"/>
          </a:xfrm>
          <a:custGeom>
            <a:avLst/>
            <a:gdLst/>
            <a:ahLst/>
            <a:cxnLst/>
            <a:rect r="r" b="b" t="t" l="l"/>
            <a:pathLst>
              <a:path h="3498252" w="3517438">
                <a:moveTo>
                  <a:pt x="0" y="0"/>
                </a:moveTo>
                <a:lnTo>
                  <a:pt x="3517438" y="0"/>
                </a:lnTo>
                <a:lnTo>
                  <a:pt x="3517438" y="3498252"/>
                </a:lnTo>
                <a:lnTo>
                  <a:pt x="0" y="34982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868569" y="4008622"/>
            <a:ext cx="2679997" cy="3951739"/>
          </a:xfrm>
          <a:custGeom>
            <a:avLst/>
            <a:gdLst/>
            <a:ahLst/>
            <a:cxnLst/>
            <a:rect r="r" b="b" t="t" l="l"/>
            <a:pathLst>
              <a:path h="3951739" w="2679997">
                <a:moveTo>
                  <a:pt x="0" y="0"/>
                </a:moveTo>
                <a:lnTo>
                  <a:pt x="2679997" y="0"/>
                </a:lnTo>
                <a:lnTo>
                  <a:pt x="2679997" y="3951738"/>
                </a:lnTo>
                <a:lnTo>
                  <a:pt x="0" y="395173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567831" y="8398510"/>
            <a:ext cx="3810573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8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Strategy &amp; B</a:t>
            </a:r>
            <a:r>
              <a:rPr lang="en-US" b="true" sz="28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rand Identity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41197" y="2770075"/>
            <a:ext cx="4224988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Prepa</a:t>
            </a:r>
            <a:r>
              <a:rPr lang="en-US" b="true" sz="28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ration &amp; Content Development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82123" y="8408035"/>
            <a:ext cx="381057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Camp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aign Rollout &amp; Execution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66355" y="401403"/>
            <a:ext cx="996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2879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34811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Overview – The Nexus Transformation Phases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35670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15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605076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30034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992516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1368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3333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293493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59923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15727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6501" y="3874288"/>
            <a:ext cx="1469600" cy="1362720"/>
          </a:xfrm>
          <a:custGeom>
            <a:avLst/>
            <a:gdLst/>
            <a:ahLst/>
            <a:cxnLst/>
            <a:rect r="r" b="b" t="t" l="l"/>
            <a:pathLst>
              <a:path h="1362720" w="1469600">
                <a:moveTo>
                  <a:pt x="0" y="0"/>
                </a:moveTo>
                <a:lnTo>
                  <a:pt x="1469600" y="0"/>
                </a:lnTo>
                <a:lnTo>
                  <a:pt x="1469600" y="1362719"/>
                </a:lnTo>
                <a:lnTo>
                  <a:pt x="0" y="13627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09649" y="5959475"/>
            <a:ext cx="1469600" cy="1140715"/>
          </a:xfrm>
          <a:custGeom>
            <a:avLst/>
            <a:gdLst/>
            <a:ahLst/>
            <a:cxnLst/>
            <a:rect r="r" b="b" t="t" l="l"/>
            <a:pathLst>
              <a:path h="1140715" w="1469600">
                <a:moveTo>
                  <a:pt x="0" y="0"/>
                </a:moveTo>
                <a:lnTo>
                  <a:pt x="1469600" y="0"/>
                </a:lnTo>
                <a:lnTo>
                  <a:pt x="1469600" y="1140715"/>
                </a:lnTo>
                <a:lnTo>
                  <a:pt x="0" y="11407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866355" y="401403"/>
            <a:ext cx="996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2879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4811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St</a:t>
            </a: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rategy &amp; Brand Identity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26159" y="4133373"/>
            <a:ext cx="1232575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Conducted in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terviews to align the ERP branding with organizational needs and business goals.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8312" y="2411114"/>
            <a:ext cx="1325631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Objective: 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Establishing the fo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undation for the ERP transition through research and creative design.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26159" y="8081743"/>
            <a:ext cx="1251095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Drafted the initial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awareness campaign and internal adoption communication plans to ensure 100% employee reach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26159" y="6107558"/>
            <a:ext cx="1259469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Designed 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"Nexus" identity, including the logo, visual guidelines, and the "Get It Done" tagline. </a:t>
            </a:r>
            <a:r>
              <a:rPr lang="en-US" b="true" sz="2500" u="sng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  <a:hlinkClick r:id="rId21" tooltip="https://drive.google.com/file/d/1T9bBz_wfTadlEpIu7wBcKRjPVlhTP_ho/view?usp=sharing"/>
              </a:rPr>
              <a:t>Branding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600768" y="7965523"/>
            <a:ext cx="1440035" cy="1110136"/>
          </a:xfrm>
          <a:custGeom>
            <a:avLst/>
            <a:gdLst/>
            <a:ahLst/>
            <a:cxnLst/>
            <a:rect r="r" b="b" t="t" l="l"/>
            <a:pathLst>
              <a:path h="1110136" w="1440035">
                <a:moveTo>
                  <a:pt x="0" y="0"/>
                </a:moveTo>
                <a:lnTo>
                  <a:pt x="1440035" y="0"/>
                </a:lnTo>
                <a:lnTo>
                  <a:pt x="1440035" y="1110136"/>
                </a:lnTo>
                <a:lnTo>
                  <a:pt x="0" y="11101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35670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15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605076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30034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992516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1368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3333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293493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59923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15727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8787" y="3860967"/>
            <a:ext cx="1409868" cy="1389361"/>
          </a:xfrm>
          <a:custGeom>
            <a:avLst/>
            <a:gdLst/>
            <a:ahLst/>
            <a:cxnLst/>
            <a:rect r="r" b="b" t="t" l="l"/>
            <a:pathLst>
              <a:path h="1389361" w="1409868">
                <a:moveTo>
                  <a:pt x="0" y="0"/>
                </a:moveTo>
                <a:lnTo>
                  <a:pt x="1409868" y="0"/>
                </a:lnTo>
                <a:lnTo>
                  <a:pt x="1409868" y="1389361"/>
                </a:lnTo>
                <a:lnTo>
                  <a:pt x="0" y="1389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74480" y="6062730"/>
            <a:ext cx="1493643" cy="934206"/>
          </a:xfrm>
          <a:custGeom>
            <a:avLst/>
            <a:gdLst/>
            <a:ahLst/>
            <a:cxnLst/>
            <a:rect r="r" b="b" t="t" l="l"/>
            <a:pathLst>
              <a:path h="934206" w="1493643">
                <a:moveTo>
                  <a:pt x="0" y="0"/>
                </a:moveTo>
                <a:lnTo>
                  <a:pt x="1493643" y="0"/>
                </a:lnTo>
                <a:lnTo>
                  <a:pt x="1493643" y="934206"/>
                </a:lnTo>
                <a:lnTo>
                  <a:pt x="0" y="934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21130" y="7965523"/>
            <a:ext cx="1400343" cy="1076991"/>
          </a:xfrm>
          <a:custGeom>
            <a:avLst/>
            <a:gdLst/>
            <a:ahLst/>
            <a:cxnLst/>
            <a:rect r="r" b="b" t="t" l="l"/>
            <a:pathLst>
              <a:path h="1076991" w="1400343">
                <a:moveTo>
                  <a:pt x="0" y="0"/>
                </a:moveTo>
                <a:lnTo>
                  <a:pt x="1400343" y="0"/>
                </a:lnTo>
                <a:lnTo>
                  <a:pt x="1400343" y="1076991"/>
                </a:lnTo>
                <a:lnTo>
                  <a:pt x="0" y="10769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4866355" y="401403"/>
            <a:ext cx="996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879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4811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Preparation &amp; Content Development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26159" y="4133373"/>
            <a:ext cx="1232575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Drafted 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technical training scripts and structured outlines for role-based onboarding videos.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8312" y="2411114"/>
            <a:ext cx="1325631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Objective: 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Building the ed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ucational assets required to move employees from awareness to competency.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26159" y="8081743"/>
            <a:ext cx="1251095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Prepared high-qual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ity training video scripts and comprehensive user guides for various departments.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26159" y="6107558"/>
            <a:ext cx="1259469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Collaborated wi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 HR to integrate change management planning, ensuring a smooth cultural shift.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35670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15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605076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30034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992516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1368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3333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293493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59923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15727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1284" y="5954541"/>
            <a:ext cx="1440035" cy="1110136"/>
          </a:xfrm>
          <a:custGeom>
            <a:avLst/>
            <a:gdLst/>
            <a:ahLst/>
            <a:cxnLst/>
            <a:rect r="r" b="b" t="t" l="l"/>
            <a:pathLst>
              <a:path h="1110136" w="1440035">
                <a:moveTo>
                  <a:pt x="0" y="0"/>
                </a:moveTo>
                <a:lnTo>
                  <a:pt x="1440035" y="0"/>
                </a:lnTo>
                <a:lnTo>
                  <a:pt x="1440035" y="1110136"/>
                </a:lnTo>
                <a:lnTo>
                  <a:pt x="0" y="11101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06416" y="3940763"/>
            <a:ext cx="1229770" cy="1229770"/>
          </a:xfrm>
          <a:custGeom>
            <a:avLst/>
            <a:gdLst/>
            <a:ahLst/>
            <a:cxnLst/>
            <a:rect r="r" b="b" t="t" l="l"/>
            <a:pathLst>
              <a:path h="1229770" w="1229770">
                <a:moveTo>
                  <a:pt x="0" y="0"/>
                </a:moveTo>
                <a:lnTo>
                  <a:pt x="1229770" y="0"/>
                </a:lnTo>
                <a:lnTo>
                  <a:pt x="1229770" y="1229769"/>
                </a:lnTo>
                <a:lnTo>
                  <a:pt x="0" y="12297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24540" y="7862388"/>
            <a:ext cx="1316779" cy="1283261"/>
          </a:xfrm>
          <a:custGeom>
            <a:avLst/>
            <a:gdLst/>
            <a:ahLst/>
            <a:cxnLst/>
            <a:rect r="r" b="b" t="t" l="l"/>
            <a:pathLst>
              <a:path h="1283261" w="1316779">
                <a:moveTo>
                  <a:pt x="0" y="0"/>
                </a:moveTo>
                <a:lnTo>
                  <a:pt x="1316779" y="0"/>
                </a:lnTo>
                <a:lnTo>
                  <a:pt x="1316779" y="1283261"/>
                </a:lnTo>
                <a:lnTo>
                  <a:pt x="0" y="1283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866355" y="401403"/>
            <a:ext cx="996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879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4811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Campaign Rollout &amp; Execution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26159" y="4133373"/>
            <a:ext cx="1232575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Created 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teaser campaign and awareness emails to build anticipation and reduce resistance.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8312" y="2411114"/>
            <a:ext cx="1325631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Objective: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 Driving engageme</a:t>
            </a:r>
            <a:r>
              <a:rPr lang="en-US" sz="2499">
                <a:solidFill>
                  <a:srgbClr val="083D84"/>
                </a:solidFill>
                <a:latin typeface="Garet"/>
                <a:ea typeface="Garet"/>
                <a:cs typeface="Garet"/>
                <a:sym typeface="Garet"/>
              </a:rPr>
              <a:t>nt and system adoption through multi-channel communication.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26159" y="8081743"/>
            <a:ext cx="1251095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Establish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ed the "Improvement Suggestion Box" to capture real-time user insights.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26159" y="6107558"/>
            <a:ext cx="1259469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Rolled out 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official ERP launch campaign, including final countdowns and executive announcements.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655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90253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16099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 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HR Module &amp; Objective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8700" y="3909595"/>
            <a:ext cx="4881704" cy="1118777"/>
            <a:chOff x="0" y="0"/>
            <a:chExt cx="1773297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22860"/>
              <a:ext cx="1747897" cy="360680"/>
            </a:xfrm>
            <a:custGeom>
              <a:avLst/>
              <a:gdLst/>
              <a:ahLst/>
              <a:cxnLst/>
              <a:rect r="r" b="b" t="t" l="l"/>
              <a:pathLst>
                <a:path h="360680" w="1747897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92283" y="3645951"/>
            <a:ext cx="319354" cy="823033"/>
          </a:xfrm>
          <a:custGeom>
            <a:avLst/>
            <a:gdLst/>
            <a:ahLst/>
            <a:cxnLst/>
            <a:rect r="r" b="b" t="t" l="l"/>
            <a:pathLst>
              <a:path h="823033" w="319354">
                <a:moveTo>
                  <a:pt x="0" y="0"/>
                </a:moveTo>
                <a:lnTo>
                  <a:pt x="319355" y="0"/>
                </a:lnTo>
                <a:lnTo>
                  <a:pt x="319355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329019">
            <a:off x="15914357" y="4428565"/>
            <a:ext cx="591035" cy="4114800"/>
          </a:xfrm>
          <a:custGeom>
            <a:avLst/>
            <a:gdLst/>
            <a:ahLst/>
            <a:cxnLst/>
            <a:rect r="r" b="b" t="t" l="l"/>
            <a:pathLst>
              <a:path h="4114800" w="591035">
                <a:moveTo>
                  <a:pt x="0" y="0"/>
                </a:moveTo>
                <a:lnTo>
                  <a:pt x="591035" y="0"/>
                </a:lnTo>
                <a:lnTo>
                  <a:pt x="591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2341026"/>
            <a:ext cx="841532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HR Module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2283" y="4211809"/>
            <a:ext cx="396595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Objec</a:t>
            </a:r>
            <a:r>
              <a:rPr lang="en-US" b="true" sz="30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tive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2283" y="5609398"/>
            <a:ext cx="14359632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igitize HR processes to improve efficiency, reduce manual work, and enhance employee experience through a unified ERP system.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1026120">
            <a:off x="16076304" y="5188187"/>
            <a:ext cx="591035" cy="4114800"/>
          </a:xfrm>
          <a:custGeom>
            <a:avLst/>
            <a:gdLst/>
            <a:ahLst/>
            <a:cxnLst/>
            <a:rect r="r" b="b" t="t" l="l"/>
            <a:pathLst>
              <a:path h="4114800" w="591035">
                <a:moveTo>
                  <a:pt x="0" y="0"/>
                </a:moveTo>
                <a:lnTo>
                  <a:pt x="591035" y="0"/>
                </a:lnTo>
                <a:lnTo>
                  <a:pt x="591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35670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15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605076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30034" y="230617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992516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1368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3333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293493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59923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15727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2243" y="3272659"/>
            <a:ext cx="1234601" cy="1245928"/>
          </a:xfrm>
          <a:custGeom>
            <a:avLst/>
            <a:gdLst/>
            <a:ahLst/>
            <a:cxnLst/>
            <a:rect r="r" b="b" t="t" l="l"/>
            <a:pathLst>
              <a:path h="1245928" w="1234601">
                <a:moveTo>
                  <a:pt x="0" y="0"/>
                </a:moveTo>
                <a:lnTo>
                  <a:pt x="1234601" y="0"/>
                </a:lnTo>
                <a:lnTo>
                  <a:pt x="1234601" y="1245928"/>
                </a:lnTo>
                <a:lnTo>
                  <a:pt x="0" y="12459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122104" y="4629264"/>
            <a:ext cx="1234601" cy="1250517"/>
          </a:xfrm>
          <a:custGeom>
            <a:avLst/>
            <a:gdLst/>
            <a:ahLst/>
            <a:cxnLst/>
            <a:rect r="r" b="b" t="t" l="l"/>
            <a:pathLst>
              <a:path h="1250517" w="1234601">
                <a:moveTo>
                  <a:pt x="0" y="0"/>
                </a:moveTo>
                <a:lnTo>
                  <a:pt x="1234601" y="0"/>
                </a:lnTo>
                <a:lnTo>
                  <a:pt x="1234601" y="1250517"/>
                </a:lnTo>
                <a:lnTo>
                  <a:pt x="0" y="12505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52243" y="5928287"/>
            <a:ext cx="1234601" cy="1255140"/>
          </a:xfrm>
          <a:custGeom>
            <a:avLst/>
            <a:gdLst/>
            <a:ahLst/>
            <a:cxnLst/>
            <a:rect r="r" b="b" t="t" l="l"/>
            <a:pathLst>
              <a:path h="1255140" w="1234601">
                <a:moveTo>
                  <a:pt x="0" y="0"/>
                </a:moveTo>
                <a:lnTo>
                  <a:pt x="1234601" y="0"/>
                </a:lnTo>
                <a:lnTo>
                  <a:pt x="1234601" y="1255139"/>
                </a:lnTo>
                <a:lnTo>
                  <a:pt x="0" y="12551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122104" y="7330023"/>
            <a:ext cx="1234601" cy="1281190"/>
          </a:xfrm>
          <a:custGeom>
            <a:avLst/>
            <a:gdLst/>
            <a:ahLst/>
            <a:cxnLst/>
            <a:rect r="r" b="b" t="t" l="l"/>
            <a:pathLst>
              <a:path h="1281190" w="1234601">
                <a:moveTo>
                  <a:pt x="0" y="0"/>
                </a:moveTo>
                <a:lnTo>
                  <a:pt x="1234601" y="0"/>
                </a:lnTo>
                <a:lnTo>
                  <a:pt x="1234601" y="1281190"/>
                </a:lnTo>
                <a:lnTo>
                  <a:pt x="0" y="128119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866355" y="401403"/>
            <a:ext cx="996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28799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34811" y="401403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Expected Outcomes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86571" y="3473348"/>
            <a:ext cx="1232575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 complete 10-w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eek awareness strategy is finalized and ready for immediate implementation.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86571" y="6191147"/>
            <a:ext cx="1251095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All role-specif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ic user training scripts and onboarding videos are produced and ready for deployment.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81643" y="4832248"/>
            <a:ext cx="1259469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internal narrative 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has successfully transitioned from resisting change to accepting the ERP as a beneficial tool.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81643" y="7548343"/>
            <a:ext cx="1251095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A full library of</a:t>
            </a:r>
            <a:r>
              <a:rPr lang="en-US" b="true" sz="25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professional awareness emails and teaser content is prepared for the rollout.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230617"/>
            <a:ext cx="16233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007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0417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5277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4685417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557333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40192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1162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74737" y="236044"/>
            <a:ext cx="183615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Computing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842305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9830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470859" y="401403"/>
            <a:ext cx="1464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&amp; ML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130712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463279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766963" y="187263"/>
            <a:ext cx="175522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884599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Insert your topic here</a:t>
            </a:r>
          </a:p>
        </p:txBody>
      </p:sp>
      <p:sp>
        <p:nvSpPr>
          <p:cNvPr name="Freeform 31" id="31"/>
          <p:cNvSpPr/>
          <p:nvPr/>
        </p:nvSpPr>
        <p:spPr>
          <a:xfrm flipH="true" flipV="false" rot="0">
            <a:off x="13079011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160377" y="2453103"/>
            <a:ext cx="5967246" cy="1440414"/>
          </a:xfrm>
          <a:custGeom>
            <a:avLst/>
            <a:gdLst/>
            <a:ahLst/>
            <a:cxnLst/>
            <a:rect r="r" b="b" t="t" l="l"/>
            <a:pathLst>
              <a:path h="1440414" w="5967246">
                <a:moveTo>
                  <a:pt x="0" y="0"/>
                </a:moveTo>
                <a:lnTo>
                  <a:pt x="5967246" y="0"/>
                </a:lnTo>
                <a:lnTo>
                  <a:pt x="5967246" y="1440414"/>
                </a:lnTo>
                <a:lnTo>
                  <a:pt x="0" y="14404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829779" y="4205302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0" y="0"/>
                </a:lnTo>
                <a:lnTo>
                  <a:pt x="4233940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829779" y="7200900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0" y="0"/>
                </a:lnTo>
                <a:lnTo>
                  <a:pt x="4233940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517975" y="4102037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1" y="0"/>
                </a:lnTo>
                <a:lnTo>
                  <a:pt x="4233941" y="1747971"/>
                </a:lnTo>
                <a:lnTo>
                  <a:pt x="0" y="17479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517975" y="7271770"/>
            <a:ext cx="4233941" cy="1747972"/>
          </a:xfrm>
          <a:custGeom>
            <a:avLst/>
            <a:gdLst/>
            <a:ahLst/>
            <a:cxnLst/>
            <a:rect r="r" b="b" t="t" l="l"/>
            <a:pathLst>
              <a:path h="1747972" w="4233941">
                <a:moveTo>
                  <a:pt x="0" y="0"/>
                </a:moveTo>
                <a:lnTo>
                  <a:pt x="4233941" y="0"/>
                </a:lnTo>
                <a:lnTo>
                  <a:pt x="4233941" y="1747972"/>
                </a:lnTo>
                <a:lnTo>
                  <a:pt x="0" y="17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612164" y="6660664"/>
            <a:ext cx="2110040" cy="2121612"/>
          </a:xfrm>
          <a:custGeom>
            <a:avLst/>
            <a:gdLst/>
            <a:ahLst/>
            <a:cxnLst/>
            <a:rect r="r" b="b" t="t" l="l"/>
            <a:pathLst>
              <a:path h="2121612" w="2110040">
                <a:moveTo>
                  <a:pt x="0" y="0"/>
                </a:moveTo>
                <a:lnTo>
                  <a:pt x="2110040" y="0"/>
                </a:lnTo>
                <a:lnTo>
                  <a:pt x="2110040" y="2121612"/>
                </a:lnTo>
                <a:lnTo>
                  <a:pt x="0" y="21216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430034" y="6845925"/>
            <a:ext cx="1559642" cy="1936351"/>
          </a:xfrm>
          <a:custGeom>
            <a:avLst/>
            <a:gdLst/>
            <a:ahLst/>
            <a:cxnLst/>
            <a:rect r="r" b="b" t="t" l="l"/>
            <a:pathLst>
              <a:path h="1936351" w="1559642">
                <a:moveTo>
                  <a:pt x="0" y="0"/>
                </a:moveTo>
                <a:lnTo>
                  <a:pt x="1559642" y="0"/>
                </a:lnTo>
                <a:lnTo>
                  <a:pt x="1559642" y="1936351"/>
                </a:lnTo>
                <a:lnTo>
                  <a:pt x="0" y="19363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997977" y="4102037"/>
            <a:ext cx="1598642" cy="1812893"/>
          </a:xfrm>
          <a:custGeom>
            <a:avLst/>
            <a:gdLst/>
            <a:ahLst/>
            <a:cxnLst/>
            <a:rect r="r" b="b" t="t" l="l"/>
            <a:pathLst>
              <a:path h="1812893" w="1598642">
                <a:moveTo>
                  <a:pt x="0" y="0"/>
                </a:moveTo>
                <a:lnTo>
                  <a:pt x="1598642" y="0"/>
                </a:lnTo>
                <a:lnTo>
                  <a:pt x="1598642" y="1812892"/>
                </a:lnTo>
                <a:lnTo>
                  <a:pt x="0" y="181289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198765" y="4205302"/>
            <a:ext cx="1846155" cy="1775665"/>
          </a:xfrm>
          <a:custGeom>
            <a:avLst/>
            <a:gdLst/>
            <a:ahLst/>
            <a:cxnLst/>
            <a:rect r="r" b="b" t="t" l="l"/>
            <a:pathLst>
              <a:path h="1775665" w="1846155">
                <a:moveTo>
                  <a:pt x="0" y="0"/>
                </a:moveTo>
                <a:lnTo>
                  <a:pt x="1846155" y="0"/>
                </a:lnTo>
                <a:lnTo>
                  <a:pt x="1846155" y="1775666"/>
                </a:lnTo>
                <a:lnTo>
                  <a:pt x="0" y="17756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9883200" y="412257"/>
            <a:ext cx="12524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DevOps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444585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Integration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352268" y="2882798"/>
            <a:ext cx="558346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Business Value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129732" y="4314748"/>
            <a:ext cx="3634034" cy="94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Hi</a:t>
            </a: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gher efficiency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129732" y="7547812"/>
            <a:ext cx="318788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Fast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er decision-making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935732" y="4314748"/>
            <a:ext cx="363403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B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etter data accuracy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1935732" y="7476942"/>
            <a:ext cx="363403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Sca</a:t>
            </a:r>
            <a:r>
              <a:rPr lang="en-US" b="true" sz="2799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lability &amp; Security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2258294" y="1368501"/>
            <a:ext cx="8707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48494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Value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1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42575" y="2374467"/>
            <a:ext cx="5476251" cy="1111052"/>
          </a:xfrm>
          <a:custGeom>
            <a:avLst/>
            <a:gdLst/>
            <a:ahLst/>
            <a:cxnLst/>
            <a:rect r="r" b="b" t="t" l="l"/>
            <a:pathLst>
              <a:path h="1111052" w="5476251">
                <a:moveTo>
                  <a:pt x="0" y="0"/>
                </a:moveTo>
                <a:lnTo>
                  <a:pt x="5476250" y="0"/>
                </a:lnTo>
                <a:lnTo>
                  <a:pt x="5476250" y="1111052"/>
                </a:lnTo>
                <a:lnTo>
                  <a:pt x="0" y="1111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44771" y="5158307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Thank You :)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9649" y="424858"/>
            <a:ext cx="274936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83D8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215582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Any questions?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655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90253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16099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 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Employee Lifecycle Management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66747" y="2252095"/>
            <a:ext cx="13790472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Employee Lifecycle Management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80255" y="4632867"/>
            <a:ext cx="15585862" cy="1118777"/>
            <a:chOff x="0" y="0"/>
            <a:chExt cx="5661622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7780" y="22860"/>
              <a:ext cx="5636222" cy="360680"/>
            </a:xfrm>
            <a:custGeom>
              <a:avLst/>
              <a:gdLst/>
              <a:ahLst/>
              <a:cxnLst/>
              <a:rect r="r" b="b" t="t" l="l"/>
              <a:pathLst>
                <a:path h="360680" w="5636222">
                  <a:moveTo>
                    <a:pt x="5636222" y="180340"/>
                  </a:moveTo>
                  <a:cubicBezTo>
                    <a:pt x="5636222" y="81280"/>
                    <a:pt x="5556212" y="0"/>
                    <a:pt x="54558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455882" y="360680"/>
                  </a:lnTo>
                  <a:cubicBezTo>
                    <a:pt x="5554941" y="360680"/>
                    <a:pt x="5636222" y="279400"/>
                    <a:pt x="5636222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64577" y="4687431"/>
            <a:ext cx="1529729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HR module covers the full employee lifecycle from hiring to offboarding, ensuring all HR operations are cen</a:t>
            </a:r>
            <a:r>
              <a:rPr lang="en-US" b="true" sz="30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tralized and automated.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28700" y="5989769"/>
            <a:ext cx="3662431" cy="1512026"/>
          </a:xfrm>
          <a:custGeom>
            <a:avLst/>
            <a:gdLst/>
            <a:ahLst/>
            <a:cxnLst/>
            <a:rect r="r" b="b" t="t" l="l"/>
            <a:pathLst>
              <a:path h="1512026" w="3662431">
                <a:moveTo>
                  <a:pt x="0" y="0"/>
                </a:moveTo>
                <a:lnTo>
                  <a:pt x="3662431" y="0"/>
                </a:lnTo>
                <a:lnTo>
                  <a:pt x="3662431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95297" y="6159565"/>
            <a:ext cx="3634034" cy="9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Recruitment &amp; Hiring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7254594" y="7746274"/>
            <a:ext cx="3816700" cy="1575715"/>
          </a:xfrm>
          <a:custGeom>
            <a:avLst/>
            <a:gdLst/>
            <a:ahLst/>
            <a:cxnLst/>
            <a:rect r="r" b="b" t="t" l="l"/>
            <a:pathLst>
              <a:path h="1575715" w="3816700">
                <a:moveTo>
                  <a:pt x="0" y="0"/>
                </a:moveTo>
                <a:lnTo>
                  <a:pt x="3816700" y="0"/>
                </a:lnTo>
                <a:lnTo>
                  <a:pt x="3816700" y="1575716"/>
                </a:lnTo>
                <a:lnTo>
                  <a:pt x="0" y="15757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025540" y="7746274"/>
            <a:ext cx="3662431" cy="1512026"/>
          </a:xfrm>
          <a:custGeom>
            <a:avLst/>
            <a:gdLst/>
            <a:ahLst/>
            <a:cxnLst/>
            <a:rect r="r" b="b" t="t" l="l"/>
            <a:pathLst>
              <a:path h="1512026" w="3662431">
                <a:moveTo>
                  <a:pt x="0" y="0"/>
                </a:moveTo>
                <a:lnTo>
                  <a:pt x="3662431" y="0"/>
                </a:lnTo>
                <a:lnTo>
                  <a:pt x="3662431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327300" y="5989769"/>
            <a:ext cx="3816700" cy="1575715"/>
          </a:xfrm>
          <a:custGeom>
            <a:avLst/>
            <a:gdLst/>
            <a:ahLst/>
            <a:cxnLst/>
            <a:rect r="r" b="b" t="t" l="l"/>
            <a:pathLst>
              <a:path h="1575715" w="3816700">
                <a:moveTo>
                  <a:pt x="0" y="0"/>
                </a:moveTo>
                <a:lnTo>
                  <a:pt x="3816700" y="0"/>
                </a:lnTo>
                <a:lnTo>
                  <a:pt x="3816700" y="1575715"/>
                </a:lnTo>
                <a:lnTo>
                  <a:pt x="0" y="15757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818688" y="5989769"/>
            <a:ext cx="3662431" cy="1512026"/>
          </a:xfrm>
          <a:custGeom>
            <a:avLst/>
            <a:gdLst/>
            <a:ahLst/>
            <a:cxnLst/>
            <a:rect r="r" b="b" t="t" l="l"/>
            <a:pathLst>
              <a:path h="1512026" w="3662431">
                <a:moveTo>
                  <a:pt x="0" y="0"/>
                </a:moveTo>
                <a:lnTo>
                  <a:pt x="3662431" y="0"/>
                </a:lnTo>
                <a:lnTo>
                  <a:pt x="3662431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808248" y="7746274"/>
            <a:ext cx="3662431" cy="1512026"/>
          </a:xfrm>
          <a:custGeom>
            <a:avLst/>
            <a:gdLst/>
            <a:ahLst/>
            <a:cxnLst/>
            <a:rect r="r" b="b" t="t" l="l"/>
            <a:pathLst>
              <a:path h="1512026" w="3662431">
                <a:moveTo>
                  <a:pt x="0" y="0"/>
                </a:moveTo>
                <a:lnTo>
                  <a:pt x="3662432" y="0"/>
                </a:lnTo>
                <a:lnTo>
                  <a:pt x="3662432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459752" y="8138315"/>
            <a:ext cx="3634034" cy="4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Onboarding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57371" y="6159565"/>
            <a:ext cx="3634034" cy="9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Performance Evaluation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52060" y="8138315"/>
            <a:ext cx="3634034" cy="4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Payroll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37892" y="6159565"/>
            <a:ext cx="3634034" cy="9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Attendance &amp; Leave Management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72412" y="7909715"/>
            <a:ext cx="3634034" cy="9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Training &amp; Development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4244532" y="5937382"/>
            <a:ext cx="3662431" cy="1512026"/>
          </a:xfrm>
          <a:custGeom>
            <a:avLst/>
            <a:gdLst/>
            <a:ahLst/>
            <a:cxnLst/>
            <a:rect r="r" b="b" t="t" l="l"/>
            <a:pathLst>
              <a:path h="1512026" w="3662431">
                <a:moveTo>
                  <a:pt x="0" y="0"/>
                </a:moveTo>
                <a:lnTo>
                  <a:pt x="3662431" y="0"/>
                </a:lnTo>
                <a:lnTo>
                  <a:pt x="3662431" y="1512025"/>
                </a:lnTo>
                <a:lnTo>
                  <a:pt x="0" y="1512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4467681" y="6388165"/>
            <a:ext cx="3634034" cy="4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591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Offboarding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69023" y="4268975"/>
            <a:ext cx="319354" cy="823033"/>
          </a:xfrm>
          <a:custGeom>
            <a:avLst/>
            <a:gdLst/>
            <a:ahLst/>
            <a:cxnLst/>
            <a:rect r="r" b="b" t="t" l="l"/>
            <a:pathLst>
              <a:path h="823033" w="319354">
                <a:moveTo>
                  <a:pt x="0" y="0"/>
                </a:moveTo>
                <a:lnTo>
                  <a:pt x="319354" y="0"/>
                </a:lnTo>
                <a:lnTo>
                  <a:pt x="319354" y="823034"/>
                </a:lnTo>
                <a:lnTo>
                  <a:pt x="0" y="8230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655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90253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16099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 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Digital HR Workflows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80255" y="4632867"/>
            <a:ext cx="15585862" cy="1118777"/>
            <a:chOff x="0" y="0"/>
            <a:chExt cx="5661622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22860"/>
              <a:ext cx="5636222" cy="360680"/>
            </a:xfrm>
            <a:custGeom>
              <a:avLst/>
              <a:gdLst/>
              <a:ahLst/>
              <a:cxnLst/>
              <a:rect r="r" b="b" t="t" l="l"/>
              <a:pathLst>
                <a:path h="360680" w="5636222">
                  <a:moveTo>
                    <a:pt x="5636222" y="180340"/>
                  </a:moveTo>
                  <a:cubicBezTo>
                    <a:pt x="5636222" y="81280"/>
                    <a:pt x="5556212" y="0"/>
                    <a:pt x="54558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455882" y="360680"/>
                  </a:lnTo>
                  <a:cubicBezTo>
                    <a:pt x="5554941" y="360680"/>
                    <a:pt x="5636222" y="279400"/>
                    <a:pt x="5636222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869023" y="4474626"/>
            <a:ext cx="319354" cy="823033"/>
          </a:xfrm>
          <a:custGeom>
            <a:avLst/>
            <a:gdLst/>
            <a:ahLst/>
            <a:cxnLst/>
            <a:rect r="r" b="b" t="t" l="l"/>
            <a:pathLst>
              <a:path h="823033" w="319354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444105">
            <a:off x="13393571" y="5514975"/>
            <a:ext cx="3627843" cy="3927783"/>
          </a:xfrm>
          <a:custGeom>
            <a:avLst/>
            <a:gdLst/>
            <a:ahLst/>
            <a:cxnLst/>
            <a:rect r="r" b="b" t="t" l="l"/>
            <a:pathLst>
              <a:path h="3927783" w="3627843">
                <a:moveTo>
                  <a:pt x="0" y="0"/>
                </a:moveTo>
                <a:lnTo>
                  <a:pt x="3627844" y="0"/>
                </a:lnTo>
                <a:lnTo>
                  <a:pt x="3627844" y="3927783"/>
                </a:lnTo>
                <a:lnTo>
                  <a:pt x="0" y="39277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71525" y="2331501"/>
            <a:ext cx="12568818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Digital HR Workflows 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(ERP Ready)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2677" y="4687431"/>
            <a:ext cx="1529729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HR policies were transformed into automated, ERP-ready workflows to ensure consistency, accu</a:t>
            </a:r>
            <a:r>
              <a:rPr lang="en-US" b="true" sz="30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racy, and faster decision-making.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2658" y="6029704"/>
            <a:ext cx="10521679" cy="376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254" indent="-289127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Online leave requests &amp; approvals</a:t>
            </a:r>
          </a:p>
          <a:p>
            <a:pPr algn="l">
              <a:lnSpc>
                <a:spcPts val="3749"/>
              </a:lnSpc>
            </a:pPr>
          </a:p>
          <a:p>
            <a:pPr algn="l" marL="578254" indent="-289127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Autom</a:t>
            </a: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ated payroll rules</a:t>
            </a:r>
          </a:p>
          <a:p>
            <a:pPr algn="l">
              <a:lnSpc>
                <a:spcPts val="3749"/>
              </a:lnSpc>
            </a:pPr>
          </a:p>
          <a:p>
            <a:pPr algn="l" marL="578254" indent="-289127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Structured perform</a:t>
            </a: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ance review processes</a:t>
            </a:r>
          </a:p>
          <a:p>
            <a:pPr algn="l">
              <a:lnSpc>
                <a:spcPts val="3749"/>
              </a:lnSpc>
            </a:pPr>
          </a:p>
          <a:p>
            <a:pPr algn="l" marL="578254" indent="-289127" lvl="1">
              <a:lnSpc>
                <a:spcPts val="3749"/>
              </a:lnSpc>
              <a:buFont typeface="Arial"/>
              <a:buChar char="•"/>
            </a:pPr>
            <a:r>
              <a:rPr lang="en-US" b="true" sz="2678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 Reduced manual follow-ups</a:t>
            </a:r>
          </a:p>
          <a:p>
            <a:pPr algn="l"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655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90253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16099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 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HR Outcome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18355" y="4632867"/>
            <a:ext cx="15818275" cy="1118777"/>
            <a:chOff x="0" y="0"/>
            <a:chExt cx="5746047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22860"/>
              <a:ext cx="5720647" cy="360680"/>
            </a:xfrm>
            <a:custGeom>
              <a:avLst/>
              <a:gdLst/>
              <a:ahLst/>
              <a:cxnLst/>
              <a:rect r="r" b="b" t="t" l="l"/>
              <a:pathLst>
                <a:path h="360680" w="5720647">
                  <a:moveTo>
                    <a:pt x="5720647" y="180340"/>
                  </a:moveTo>
                  <a:cubicBezTo>
                    <a:pt x="5720647" y="81280"/>
                    <a:pt x="5640637" y="0"/>
                    <a:pt x="554030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540307" y="360680"/>
                  </a:lnTo>
                  <a:cubicBezTo>
                    <a:pt x="5639367" y="360680"/>
                    <a:pt x="5720647" y="279400"/>
                    <a:pt x="5720647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869023" y="4221350"/>
            <a:ext cx="319354" cy="823033"/>
          </a:xfrm>
          <a:custGeom>
            <a:avLst/>
            <a:gdLst/>
            <a:ahLst/>
            <a:cxnLst/>
            <a:rect r="r" b="b" t="t" l="l"/>
            <a:pathLst>
              <a:path h="823033" w="319354">
                <a:moveTo>
                  <a:pt x="0" y="0"/>
                </a:moveTo>
                <a:lnTo>
                  <a:pt x="319354" y="0"/>
                </a:lnTo>
                <a:lnTo>
                  <a:pt x="319354" y="823034"/>
                </a:lnTo>
                <a:lnTo>
                  <a:pt x="0" y="8230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49073" y="6172200"/>
            <a:ext cx="4039985" cy="4114800"/>
          </a:xfrm>
          <a:custGeom>
            <a:avLst/>
            <a:gdLst/>
            <a:ahLst/>
            <a:cxnLst/>
            <a:rect r="r" b="b" t="t" l="l"/>
            <a:pathLst>
              <a:path h="4114800" w="4039985">
                <a:moveTo>
                  <a:pt x="0" y="0"/>
                </a:moveTo>
                <a:lnTo>
                  <a:pt x="4039986" y="0"/>
                </a:lnTo>
                <a:lnTo>
                  <a:pt x="4039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681749" y="5751644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80255" y="2567446"/>
            <a:ext cx="1256881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HR Module Outcome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0837" y="4696035"/>
            <a:ext cx="15020916" cy="96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945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A fully digital HR framework that improves operational efficiency, suppo</a:t>
            </a:r>
            <a:r>
              <a:rPr lang="en-US" b="true" sz="2945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rts data-driven decisions, and enhances overall employee experience.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0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3393" y="186114"/>
              <a:ext cx="216440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Statement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HR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91369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224626" y="203967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1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83D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Insert your topic here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2888" y="2793173"/>
            <a:ext cx="869126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true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The Ove</a:t>
            </a:r>
            <a:r>
              <a:rPr lang="en-US" b="true" sz="8200">
                <a:solidFill>
                  <a:srgbClr val="083D84"/>
                </a:solidFill>
                <a:latin typeface="Garet Bold"/>
                <a:ea typeface="Garet Bold"/>
                <a:cs typeface="Garet Bold"/>
                <a:sym typeface="Garet Bold"/>
              </a:rPr>
              <a:t>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723577"/>
            <a:ext cx="9728221" cy="42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Designed Finance module within an ERP system for Konecta and Focused on end-to-end financial cycle automation, we</a:t>
            </a:r>
            <a:r>
              <a:rPr lang="en-US" sz="2600">
                <a:solidFill>
                  <a:srgbClr val="083D84"/>
                </a:solidFill>
                <a:latin typeface="Open Sauce"/>
                <a:ea typeface="Open Sauce"/>
                <a:cs typeface="Open Sauce"/>
                <a:sym typeface="Open Sauce"/>
              </a:rPr>
              <a:t> Covered: Invoicing, Expenses, Budgeting, Payroll and Ensured integration, approval workflows, and accounting posting and Ensured integration with HR, Accounting, and Budget control and Aimed to enhance financial control, transparency, and decision-making.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244532" y="2261620"/>
            <a:ext cx="3014768" cy="611653"/>
          </a:xfrm>
          <a:custGeom>
            <a:avLst/>
            <a:gdLst/>
            <a:ahLst/>
            <a:cxnLst/>
            <a:rect r="r" b="b" t="t" l="l"/>
            <a:pathLst>
              <a:path h="611653" w="3014768">
                <a:moveTo>
                  <a:pt x="0" y="0"/>
                </a:moveTo>
                <a:lnTo>
                  <a:pt x="3014768" y="0"/>
                </a:lnTo>
                <a:lnTo>
                  <a:pt x="3014768" y="611653"/>
                </a:lnTo>
                <a:lnTo>
                  <a:pt x="0" y="611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DAG80oARGRg</dc:identifier>
  <dcterms:modified xsi:type="dcterms:W3CDTF">2011-08-01T06:04:30Z</dcterms:modified>
  <cp:revision>1</cp:revision>
  <dc:title>ERP System Team 6</dc:title>
</cp:coreProperties>
</file>